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</p:sldIdLst>
  <p:sldSz cx="7772400" cy="100584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9" d="100"/>
          <a:sy n="79" d="100"/>
        </p:scale>
        <p:origin x="1910" y="-389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8620" y="402336"/>
            <a:ext cx="6995160" cy="16093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8620" y="2313432"/>
            <a:ext cx="6995160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596128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2.jpg"/><Relationship Id="rId5" Type="http://schemas.openxmlformats.org/officeDocument/2006/relationships/image" Target="../media/image251.jpg"/><Relationship Id="rId4" Type="http://schemas.openxmlformats.org/officeDocument/2006/relationships/image" Target="../media/image250.jp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jpg"/><Relationship Id="rId2" Type="http://schemas.openxmlformats.org/officeDocument/2006/relationships/image" Target="../media/image25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8.jpg"/><Relationship Id="rId5" Type="http://schemas.openxmlformats.org/officeDocument/2006/relationships/image" Target="../media/image257.jpg"/><Relationship Id="rId4" Type="http://schemas.openxmlformats.org/officeDocument/2006/relationships/image" Target="../media/image256.jp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image" Target="../media/image259.jp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g"/><Relationship Id="rId2" Type="http://schemas.openxmlformats.org/officeDocument/2006/relationships/image" Target="../media/image263.jp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jpg"/><Relationship Id="rId2" Type="http://schemas.openxmlformats.org/officeDocument/2006/relationships/image" Target="../media/image265.jp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67.jp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jpg"/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hyperlink" Target="http://www.geeksforgeeks.org/switch-statement-in-java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4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5.jp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jpg"/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jpg"/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4.jpg"/><Relationship Id="rId4" Type="http://schemas.openxmlformats.org/officeDocument/2006/relationships/image" Target="../media/image283.jp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8.jpg"/><Relationship Id="rId2" Type="http://schemas.openxmlformats.org/officeDocument/2006/relationships/image" Target="../media/image287.jp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jp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jp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jpg"/><Relationship Id="rId2" Type="http://schemas.openxmlformats.org/officeDocument/2006/relationships/image" Target="../media/image29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6.jpg"/><Relationship Id="rId5" Type="http://schemas.openxmlformats.org/officeDocument/2006/relationships/image" Target="../media/image295.jpg"/><Relationship Id="rId4" Type="http://schemas.openxmlformats.org/officeDocument/2006/relationships/image" Target="../media/image294.jp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jp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jpg"/><Relationship Id="rId2" Type="http://schemas.openxmlformats.org/officeDocument/2006/relationships/image" Target="../media/image29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0.jp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jpg"/><Relationship Id="rId2" Type="http://schemas.openxmlformats.org/officeDocument/2006/relationships/image" Target="../media/image30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3.jp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jp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jpg"/><Relationship Id="rId2" Type="http://schemas.openxmlformats.org/officeDocument/2006/relationships/image" Target="../media/image30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7.jp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308.jp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jpg"/><Relationship Id="rId7" Type="http://schemas.openxmlformats.org/officeDocument/2006/relationships/image" Target="../media/image314.jpg"/><Relationship Id="rId2" Type="http://schemas.openxmlformats.org/officeDocument/2006/relationships/image" Target="../media/image30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3.jpg"/><Relationship Id="rId5" Type="http://schemas.openxmlformats.org/officeDocument/2006/relationships/image" Target="../media/image312.jpg"/><Relationship Id="rId4" Type="http://schemas.openxmlformats.org/officeDocument/2006/relationships/image" Target="../media/image311.jp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jpg"/><Relationship Id="rId2" Type="http://schemas.openxmlformats.org/officeDocument/2006/relationships/image" Target="../media/image315.jp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9.jpg"/><Relationship Id="rId2" Type="http://schemas.openxmlformats.org/officeDocument/2006/relationships/image" Target="../media/image318.jp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jpg"/><Relationship Id="rId2" Type="http://schemas.openxmlformats.org/officeDocument/2006/relationships/image" Target="../media/image320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4.jpg"/><Relationship Id="rId4" Type="http://schemas.openxmlformats.org/officeDocument/2006/relationships/image" Target="../media/image173.jp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.jpg"/><Relationship Id="rId2" Type="http://schemas.openxmlformats.org/officeDocument/2006/relationships/image" Target="../media/image3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6.jpg"/><Relationship Id="rId5" Type="http://schemas.openxmlformats.org/officeDocument/2006/relationships/image" Target="../media/image325.jpg"/><Relationship Id="rId4" Type="http://schemas.openxmlformats.org/officeDocument/2006/relationships/image" Target="../media/image324.jp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7.jp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8.jp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image" Target="../media/image32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jpg"/><Relationship Id="rId5" Type="http://schemas.openxmlformats.org/officeDocument/2006/relationships/image" Target="../media/image100.jpg"/><Relationship Id="rId4" Type="http://schemas.openxmlformats.org/officeDocument/2006/relationships/image" Target="../media/image99.jp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.jpg"/><Relationship Id="rId2" Type="http://schemas.openxmlformats.org/officeDocument/2006/relationships/image" Target="../media/image330.jp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.jp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33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5.jpg"/><Relationship Id="rId2" Type="http://schemas.openxmlformats.org/officeDocument/2006/relationships/image" Target="../media/image3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7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8.jp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9.jp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jp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2.jpg"/><Relationship Id="rId2" Type="http://schemas.openxmlformats.org/officeDocument/2006/relationships/image" Target="../media/image341.jp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4.jpg"/><Relationship Id="rId2" Type="http://schemas.openxmlformats.org/officeDocument/2006/relationships/image" Target="../media/image34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6.jpg"/><Relationship Id="rId4" Type="http://schemas.openxmlformats.org/officeDocument/2006/relationships/image" Target="../media/image345.jpg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jpg"/><Relationship Id="rId2" Type="http://schemas.openxmlformats.org/officeDocument/2006/relationships/image" Target="../media/image34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9.jp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1.jpg"/><Relationship Id="rId2" Type="http://schemas.openxmlformats.org/officeDocument/2006/relationships/image" Target="../media/image350.jp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3.jpg"/><Relationship Id="rId2" Type="http://schemas.openxmlformats.org/officeDocument/2006/relationships/image" Target="../media/image352.jp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5.jpg"/><Relationship Id="rId2" Type="http://schemas.openxmlformats.org/officeDocument/2006/relationships/image" Target="../media/image354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7.jpg"/><Relationship Id="rId2" Type="http://schemas.openxmlformats.org/officeDocument/2006/relationships/image" Target="../media/image356.jp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8.jp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jpg"/><Relationship Id="rId2" Type="http://schemas.openxmlformats.org/officeDocument/2006/relationships/image" Target="../media/image359.jp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2.jpg"/><Relationship Id="rId2" Type="http://schemas.openxmlformats.org/officeDocument/2006/relationships/image" Target="../media/image36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3.jpg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eksforgeeks.org/encapsulation-in-java/" TargetMode="External"/><Relationship Id="rId2" Type="http://schemas.openxmlformats.org/officeDocument/2006/relationships/image" Target="../media/image36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5.jp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7.jpg"/><Relationship Id="rId2" Type="http://schemas.openxmlformats.org/officeDocument/2006/relationships/image" Target="../media/image366.jp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jpg"/><Relationship Id="rId2" Type="http://schemas.openxmlformats.org/officeDocument/2006/relationships/image" Target="../media/image36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0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jpg"/><Relationship Id="rId2" Type="http://schemas.openxmlformats.org/officeDocument/2006/relationships/image" Target="../media/image371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functionx.com/java/Lesson06.htm" TargetMode="External"/><Relationship Id="rId4" Type="http://schemas.openxmlformats.org/officeDocument/2006/relationships/image" Target="../media/image373.jp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jpg"/><Relationship Id="rId2" Type="http://schemas.openxmlformats.org/officeDocument/2006/relationships/image" Target="../media/image374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6.jp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8.jpg"/><Relationship Id="rId2" Type="http://schemas.openxmlformats.org/officeDocument/2006/relationships/image" Target="../media/image377.jp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9.jp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1.jpg"/><Relationship Id="rId2" Type="http://schemas.openxmlformats.org/officeDocument/2006/relationships/image" Target="../media/image380.jp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jpg"/><Relationship Id="rId2" Type="http://schemas.openxmlformats.org/officeDocument/2006/relationships/image" Target="../media/image382.jp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5.jpg"/><Relationship Id="rId2" Type="http://schemas.openxmlformats.org/officeDocument/2006/relationships/image" Target="../media/image384.jp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7.jpg"/><Relationship Id="rId2" Type="http://schemas.openxmlformats.org/officeDocument/2006/relationships/image" Target="../media/image386.jp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8.jp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jpg"/><Relationship Id="rId2" Type="http://schemas.openxmlformats.org/officeDocument/2006/relationships/image" Target="../media/image389.jp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1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2.jp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4.jpg"/><Relationship Id="rId2" Type="http://schemas.openxmlformats.org/officeDocument/2006/relationships/image" Target="../media/image393.jp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jp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uora.com/How-does-a-main-method-get-invoked-automatically-explain-it-in-brief" TargetMode="External"/><Relationship Id="rId2" Type="http://schemas.openxmlformats.org/officeDocument/2006/relationships/image" Target="../media/image39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7.jp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jpg"/><Relationship Id="rId2" Type="http://schemas.openxmlformats.org/officeDocument/2006/relationships/image" Target="../media/image39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2.jpg"/><Relationship Id="rId5" Type="http://schemas.openxmlformats.org/officeDocument/2006/relationships/image" Target="../media/image401.jpg"/><Relationship Id="rId4" Type="http://schemas.openxmlformats.org/officeDocument/2006/relationships/image" Target="../media/image400.jp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jpg"/><Relationship Id="rId2" Type="http://schemas.openxmlformats.org/officeDocument/2006/relationships/image" Target="../media/image40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jp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jpg"/><Relationship Id="rId2" Type="http://schemas.openxmlformats.org/officeDocument/2006/relationships/image" Target="../media/image406.jp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g"/><Relationship Id="rId2" Type="http://schemas.openxmlformats.org/officeDocument/2006/relationships/image" Target="../media/image408.jp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jpg"/><Relationship Id="rId2" Type="http://schemas.openxmlformats.org/officeDocument/2006/relationships/image" Target="../media/image410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3.jpg"/><Relationship Id="rId2" Type="http://schemas.openxmlformats.org/officeDocument/2006/relationships/image" Target="../media/image412.jp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5.jpg"/><Relationship Id="rId2" Type="http://schemas.openxmlformats.org/officeDocument/2006/relationships/image" Target="../media/image414.jp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7.jpg"/><Relationship Id="rId2" Type="http://schemas.openxmlformats.org/officeDocument/2006/relationships/image" Target="../media/image416.jp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8.jp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jpg"/><Relationship Id="rId2" Type="http://schemas.openxmlformats.org/officeDocument/2006/relationships/image" Target="../media/image419.jp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avajee.com/introduction-to-exceptions-in-java" TargetMode="External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jpg"/><Relationship Id="rId4" Type="http://schemas.openxmlformats.org/officeDocument/2006/relationships/image" Target="../media/image6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://www.javaworld.com/article/2075459/java-platform/java-101--object-oriented-language-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http://www.tutorialspoint.com/java/java_access_modifiers.htm" TargetMode="Externa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jpg"/><Relationship Id="rId4" Type="http://schemas.openxmlformats.org/officeDocument/2006/relationships/image" Target="../media/image93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8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jpg"/><Relationship Id="rId5" Type="http://schemas.openxmlformats.org/officeDocument/2006/relationships/image" Target="../media/image105.jpg"/><Relationship Id="rId4" Type="http://schemas.openxmlformats.org/officeDocument/2006/relationships/image" Target="../media/image104.jp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g"/><Relationship Id="rId3" Type="http://schemas.openxmlformats.org/officeDocument/2006/relationships/image" Target="../media/image66.png"/><Relationship Id="rId7" Type="http://schemas.openxmlformats.org/officeDocument/2006/relationships/image" Target="../media/image111.jp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jpg"/><Relationship Id="rId5" Type="http://schemas.openxmlformats.org/officeDocument/2006/relationships/image" Target="../media/image109.jpg"/><Relationship Id="rId4" Type="http://schemas.openxmlformats.org/officeDocument/2006/relationships/image" Target="../media/image108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jpg"/><Relationship Id="rId3" Type="http://schemas.openxmlformats.org/officeDocument/2006/relationships/image" Target="../media/image114.jpg"/><Relationship Id="rId7" Type="http://schemas.openxmlformats.org/officeDocument/2006/relationships/image" Target="../media/image118.jpg"/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jpg"/><Relationship Id="rId5" Type="http://schemas.openxmlformats.org/officeDocument/2006/relationships/image" Target="../media/image116.jpg"/><Relationship Id="rId4" Type="http://schemas.openxmlformats.org/officeDocument/2006/relationships/image" Target="../media/image115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th.uni-hamburg.de/doc/java/tutorial/getStarted/intro/definition.html" TargetMode="External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hyperlink" Target="http://www.cs.princeton.edu/courses/archive/fall98/cs441/mainus/node5.html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7" Type="http://schemas.openxmlformats.org/officeDocument/2006/relationships/image" Target="../media/image147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jpg"/><Relationship Id="rId5" Type="http://schemas.openxmlformats.org/officeDocument/2006/relationships/image" Target="../media/image145.jpg"/><Relationship Id="rId4" Type="http://schemas.openxmlformats.org/officeDocument/2006/relationships/image" Target="../media/image144.jp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7" Type="http://schemas.openxmlformats.org/officeDocument/2006/relationships/image" Target="../media/image154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jpg"/><Relationship Id="rId5" Type="http://schemas.openxmlformats.org/officeDocument/2006/relationships/image" Target="../media/image152.jpg"/><Relationship Id="rId4" Type="http://schemas.openxmlformats.org/officeDocument/2006/relationships/image" Target="../media/image151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jpg"/><Relationship Id="rId5" Type="http://schemas.openxmlformats.org/officeDocument/2006/relationships/image" Target="../media/image158.jpg"/><Relationship Id="rId4" Type="http://schemas.openxmlformats.org/officeDocument/2006/relationships/image" Target="../media/image157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hyperlink" Target="http://www.dummies.com/programming/java/switch-statements-in-java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2.jpg"/><Relationship Id="rId4" Type="http://schemas.openxmlformats.org/officeDocument/2006/relationships/image" Target="../media/image161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jpg"/><Relationship Id="rId5" Type="http://schemas.openxmlformats.org/officeDocument/2006/relationships/image" Target="../media/image166.jpg"/><Relationship Id="rId4" Type="http://schemas.openxmlformats.org/officeDocument/2006/relationships/image" Target="../media/image16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jpg"/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1.jpg"/><Relationship Id="rId4" Type="http://schemas.openxmlformats.org/officeDocument/2006/relationships/image" Target="../media/image170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g"/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4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8.jpg"/><Relationship Id="rId4" Type="http://schemas.openxmlformats.org/officeDocument/2006/relationships/image" Target="../media/image17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jpg"/><Relationship Id="rId5" Type="http://schemas.openxmlformats.org/officeDocument/2006/relationships/image" Target="../media/image190.jpg"/><Relationship Id="rId4" Type="http://schemas.openxmlformats.org/officeDocument/2006/relationships/image" Target="../media/image189.jp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jpg"/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jpg"/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0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jpg"/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4.jpg"/><Relationship Id="rId4" Type="http://schemas.openxmlformats.org/officeDocument/2006/relationships/image" Target="../media/image203.jp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g"/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jpg"/><Relationship Id="rId5" Type="http://schemas.openxmlformats.org/officeDocument/2006/relationships/image" Target="../media/image208.jpg"/><Relationship Id="rId4" Type="http://schemas.openxmlformats.org/officeDocument/2006/relationships/image" Target="../media/image207.jp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6.jpg"/><Relationship Id="rId4" Type="http://schemas.openxmlformats.org/officeDocument/2006/relationships/image" Target="../media/image215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jpg"/><Relationship Id="rId7" Type="http://schemas.openxmlformats.org/officeDocument/2006/relationships/image" Target="../media/image222.jpg"/><Relationship Id="rId2" Type="http://schemas.openxmlformats.org/officeDocument/2006/relationships/image" Target="../media/image21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1.jpg"/><Relationship Id="rId5" Type="http://schemas.openxmlformats.org/officeDocument/2006/relationships/image" Target="../media/image220.jpg"/><Relationship Id="rId4" Type="http://schemas.openxmlformats.org/officeDocument/2006/relationships/image" Target="../media/image219.jp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6.jp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jpg"/><Relationship Id="rId2" Type="http://schemas.openxmlformats.org/officeDocument/2006/relationships/image" Target="../media/image227.jp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g"/><Relationship Id="rId2" Type="http://schemas.openxmlformats.org/officeDocument/2006/relationships/image" Target="../media/image229.jp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jpg"/><Relationship Id="rId2" Type="http://schemas.openxmlformats.org/officeDocument/2006/relationships/image" Target="../media/image231.jp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jpg"/><Relationship Id="rId2" Type="http://schemas.openxmlformats.org/officeDocument/2006/relationships/image" Target="../media/image233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jpg"/><Relationship Id="rId7" Type="http://schemas.openxmlformats.org/officeDocument/2006/relationships/image" Target="../media/image245.jp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4.jpg"/><Relationship Id="rId5" Type="http://schemas.openxmlformats.org/officeDocument/2006/relationships/image" Target="../media/image243.jpg"/><Relationship Id="rId4" Type="http://schemas.openxmlformats.org/officeDocument/2006/relationships/image" Target="../media/image242.jp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jpg"/><Relationship Id="rId2" Type="http://schemas.openxmlformats.org/officeDocument/2006/relationships/image" Target="../media/image246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3204"/>
            <a:ext cx="4750435" cy="1050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0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latin typeface="Arial"/>
                <a:cs typeface="Arial"/>
              </a:rPr>
              <a:t>1z0-808.examcollection.premium.exam.223q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900">
              <a:latin typeface="Arial"/>
              <a:cs typeface="Arial"/>
            </a:endParaRPr>
          </a:p>
          <a:p>
            <a:pPr marL="12700" marR="3619500">
              <a:lnSpc>
                <a:spcPts val="1100"/>
              </a:lnSpc>
            </a:pPr>
            <a:r>
              <a:rPr sz="1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Number</a:t>
            </a:r>
            <a:r>
              <a:rPr sz="1000" spc="-5" dirty="0">
                <a:latin typeface="Arial"/>
                <a:cs typeface="Arial"/>
              </a:rPr>
              <a:t>: </a:t>
            </a:r>
            <a:r>
              <a:rPr sz="1000" spc="-10" dirty="0">
                <a:latin typeface="Arial"/>
                <a:cs typeface="Arial"/>
              </a:rPr>
              <a:t>1z0-808 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Passing Score</a:t>
            </a:r>
            <a:r>
              <a:rPr sz="1000" spc="-5" dirty="0">
                <a:latin typeface="Arial"/>
                <a:cs typeface="Arial"/>
              </a:rPr>
              <a:t>: </a:t>
            </a:r>
            <a:r>
              <a:rPr sz="1000" spc="-10" dirty="0">
                <a:latin typeface="Arial"/>
                <a:cs typeface="Arial"/>
              </a:rPr>
              <a:t>800  </a:t>
            </a:r>
            <a:r>
              <a:rPr sz="1000" u="sng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Time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Limit</a:t>
            </a:r>
            <a:r>
              <a:rPr sz="1000" spc="-5" dirty="0">
                <a:latin typeface="Arial"/>
                <a:cs typeface="Arial"/>
              </a:rPr>
              <a:t>: </a:t>
            </a:r>
            <a:r>
              <a:rPr sz="1000" spc="-10" dirty="0">
                <a:latin typeface="Arial"/>
                <a:cs typeface="Arial"/>
              </a:rPr>
              <a:t>120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min  </a:t>
            </a:r>
            <a:r>
              <a:rPr sz="1000" u="sng" spc="-5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File </a:t>
            </a:r>
            <a:r>
              <a:rPr sz="1000" u="sng" spc="-1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Version</a:t>
            </a:r>
            <a:r>
              <a:rPr sz="1000" spc="-10" dirty="0">
                <a:latin typeface="Arial"/>
                <a:cs typeface="Arial"/>
              </a:rPr>
              <a:t>: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15.0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37816" y="1932432"/>
            <a:ext cx="3095244" cy="3246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49600" y="2390660"/>
            <a:ext cx="1471930" cy="7626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1z0-808</a:t>
            </a:r>
            <a:endParaRPr sz="1000">
              <a:latin typeface="Arial"/>
              <a:cs typeface="Arial"/>
            </a:endParaRPr>
          </a:p>
          <a:p>
            <a:pPr marL="12700" marR="5080" algn="ctr">
              <a:lnSpc>
                <a:spcPct val="192000"/>
              </a:lnSpc>
            </a:pPr>
            <a:r>
              <a:rPr sz="1000" b="1" spc="-5" dirty="0">
                <a:latin typeface="Arial"/>
                <a:cs typeface="Arial"/>
              </a:rPr>
              <a:t>Java </a:t>
            </a:r>
            <a:r>
              <a:rPr sz="1000" b="1" spc="-10" dirty="0">
                <a:latin typeface="Arial"/>
                <a:cs typeface="Arial"/>
              </a:rPr>
              <a:t>SE </a:t>
            </a:r>
            <a:r>
              <a:rPr sz="1000" b="1" spc="-5" dirty="0">
                <a:latin typeface="Arial"/>
                <a:cs typeface="Arial"/>
              </a:rPr>
              <a:t>8 </a:t>
            </a:r>
            <a:r>
              <a:rPr sz="1000" b="1" spc="-10" dirty="0">
                <a:latin typeface="Arial"/>
                <a:cs typeface="Arial"/>
              </a:rPr>
              <a:t>Programmer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I  </a:t>
            </a:r>
            <a:r>
              <a:rPr sz="1000" b="1" spc="-10" dirty="0">
                <a:latin typeface="Arial"/>
                <a:cs typeface="Arial"/>
              </a:rPr>
              <a:t>Version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15.0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848100" cy="1600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498813"/>
            <a:ext cx="2489231" cy="27590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C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 D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</a:t>
            </a:r>
            <a:r>
              <a:rPr sz="1000" spc="-5">
                <a:latin typeface="Arial"/>
                <a:cs typeface="Arial"/>
              </a:rPr>
              <a:t>D</a:t>
            </a:r>
            <a:r>
              <a:rPr sz="1000" spc="-30">
                <a:latin typeface="Arial"/>
                <a:cs typeface="Arial"/>
              </a:rPr>
              <a:t> </a:t>
            </a:r>
            <a:r>
              <a:rPr sz="1000" spc="-5">
                <a:latin typeface="Arial"/>
                <a:cs typeface="Arial"/>
              </a:rPr>
              <a:t>C</a:t>
            </a:r>
            <a:endParaRPr lang="en-US" sz="1000" spc="-5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lang="en-US" sz="1000" spc="-5">
                <a:latin typeface="Arial"/>
                <a:cs typeface="Arial"/>
              </a:rPr>
              <a:t>A B C C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>
                <a:latin typeface="Arial"/>
                <a:cs typeface="Arial"/>
              </a:rPr>
              <a:t>C 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F</a:t>
            </a:r>
            <a:endParaRPr lang="en-US" sz="1000" b="1" spc="-5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5289803"/>
            <a:ext cx="2467356" cy="27721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184870"/>
            <a:ext cx="50152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 should </a:t>
            </a:r>
            <a:r>
              <a:rPr sz="1000" spc="-20" dirty="0">
                <a:latin typeface="Arial"/>
                <a:cs typeface="Arial"/>
              </a:rPr>
              <a:t>you </a:t>
            </a:r>
            <a:r>
              <a:rPr sz="1000" spc="-5" dirty="0">
                <a:latin typeface="Arial"/>
                <a:cs typeface="Arial"/>
              </a:rPr>
              <a:t>use at </a:t>
            </a:r>
            <a:r>
              <a:rPr sz="1000" spc="-10" dirty="0">
                <a:latin typeface="Arial"/>
                <a:cs typeface="Arial"/>
              </a:rPr>
              <a:t>line n1 </a:t>
            </a:r>
            <a:r>
              <a:rPr sz="1000" spc="-5" dirty="0">
                <a:latin typeface="Arial"/>
                <a:cs typeface="Arial"/>
              </a:rPr>
              <a:t>to instantiate </a:t>
            </a:r>
            <a:r>
              <a:rPr sz="1000" spc="-10" dirty="0">
                <a:latin typeface="Arial"/>
                <a:cs typeface="Arial"/>
              </a:rPr>
              <a:t>the dvd object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successfully?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1560" y="794004"/>
            <a:ext cx="3276600" cy="896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1707857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7793" y="1743455"/>
            <a:ext cx="3277324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2677160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1551" y="2712720"/>
            <a:ext cx="3276244" cy="8378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3579431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84883" y="3614928"/>
            <a:ext cx="3266700" cy="8382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3841" y="4510532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51560" y="4546091"/>
            <a:ext cx="3505200" cy="6854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3841" y="5507164"/>
            <a:ext cx="143192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22606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1" y="851922"/>
            <a:ext cx="5562973" cy="4343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7641" y="5347157"/>
            <a:ext cx="1825625" cy="265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10 Hello Hello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11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10 Hello Hello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121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10" dirty="0">
                <a:latin typeface="Courier New"/>
                <a:cs typeface="Courier New"/>
              </a:rPr>
              <a:t>100 </a:t>
            </a:r>
            <a:r>
              <a:rPr sz="1000" spc="-5" dirty="0">
                <a:latin typeface="Courier New"/>
                <a:cs typeface="Courier New"/>
              </a:rPr>
              <a:t>Hello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121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10" dirty="0">
                <a:latin typeface="Courier New"/>
                <a:cs typeface="Courier New"/>
              </a:rPr>
              <a:t>100 </a:t>
            </a:r>
            <a:r>
              <a:rPr sz="1000" spc="-5" dirty="0">
                <a:latin typeface="Courier New"/>
                <a:cs typeface="Courier New"/>
              </a:rPr>
              <a:t>Hello Hello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121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10 Hello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11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urier New"/>
              <a:cs typeface="Courier New"/>
            </a:endParaRPr>
          </a:p>
          <a:p>
            <a:pPr marL="88900" marR="62738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132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847905"/>
            <a:ext cx="5561516" cy="12272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270239"/>
            <a:ext cx="3421379" cy="278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Hi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removed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UnsupportedOperationException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program compiles, </a:t>
            </a:r>
            <a:r>
              <a:rPr sz="1000" spc="-10" dirty="0">
                <a:latin typeface="Arial"/>
                <a:cs typeface="Arial"/>
              </a:rPr>
              <a:t>but it prints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nothing.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29933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definitions </a:t>
            </a:r>
            <a:r>
              <a:rPr sz="1000" spc="-5" dirty="0">
                <a:latin typeface="Arial"/>
                <a:cs typeface="Arial"/>
              </a:rPr>
              <a:t>fail to compile? (Choose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1569" y="4908803"/>
            <a:ext cx="2819762" cy="106715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061964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51589" y="6097523"/>
            <a:ext cx="1905725" cy="656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6773735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6809231"/>
            <a:ext cx="2895600" cy="8378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7713941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5360" y="7749540"/>
            <a:ext cx="4267938" cy="9246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1560" y="794004"/>
            <a:ext cx="2819400" cy="1133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078227"/>
            <a:ext cx="1431925" cy="1394613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21209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10" dirty="0">
                <a:highlight>
                  <a:srgbClr val="FFFF00"/>
                </a:highlight>
                <a:latin typeface="Arial"/>
                <a:cs typeface="Arial"/>
              </a:rPr>
              <a:t>CD </a:t>
            </a:r>
            <a:endParaRPr lang="en-US" sz="1000" spc="-10" dirty="0">
              <a:highlight>
                <a:srgbClr val="FFFF00"/>
              </a:highlight>
              <a:latin typeface="Arial"/>
              <a:cs typeface="Arial"/>
            </a:endParaRPr>
          </a:p>
          <a:p>
            <a:pPr marL="12700" marR="212090">
              <a:lnSpc>
                <a:spcPts val="1150"/>
              </a:lnSpc>
              <a:spcBef>
                <a:spcPts val="175"/>
              </a:spcBef>
            </a:pPr>
            <a:r>
              <a:rPr lang="en-US" sz="1000" spc="-10" dirty="0">
                <a:highlight>
                  <a:srgbClr val="FFFF00"/>
                </a:highlight>
                <a:latin typeface="Arial"/>
                <a:cs typeface="Arial"/>
              </a:rPr>
              <a:t>=&gt; CE</a:t>
            </a:r>
            <a:r>
              <a:rPr sz="1000" spc="-1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134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29" y="3624081"/>
            <a:ext cx="4039287" cy="30483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3041" y="6862026"/>
            <a:ext cx="4017010" cy="2197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62890" indent="-200025">
              <a:lnSpc>
                <a:spcPts val="1130"/>
              </a:lnSpc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null</a:t>
            </a:r>
            <a:endParaRPr sz="1000">
              <a:latin typeface="Courier New"/>
              <a:cs typeface="Courier New"/>
            </a:endParaRPr>
          </a:p>
          <a:p>
            <a:pPr marL="262890" marR="3212465">
              <a:lnSpc>
                <a:spcPts val="1060"/>
              </a:lnSpc>
              <a:spcBef>
                <a:spcPts val="80"/>
              </a:spcBef>
            </a:pPr>
            <a:r>
              <a:rPr sz="1000" spc="-10" dirty="0">
                <a:latin typeface="Courier New"/>
                <a:cs typeface="Courier New"/>
              </a:rPr>
              <a:t>Ri</a:t>
            </a:r>
            <a:r>
              <a:rPr sz="1000" dirty="0">
                <a:latin typeface="Courier New"/>
                <a:cs typeface="Courier New"/>
              </a:rPr>
              <a:t>c</a:t>
            </a:r>
            <a:r>
              <a:rPr sz="1000" spc="-10" dirty="0">
                <a:latin typeface="Courier New"/>
                <a:cs typeface="Courier New"/>
              </a:rPr>
              <a:t>ha</a:t>
            </a:r>
            <a:r>
              <a:rPr sz="1000" dirty="0">
                <a:latin typeface="Courier New"/>
                <a:cs typeface="Courier New"/>
              </a:rPr>
              <a:t>r</a:t>
            </a:r>
            <a:r>
              <a:rPr sz="1000" spc="-5" dirty="0">
                <a:latin typeface="Courier New"/>
                <a:cs typeface="Courier New"/>
              </a:rPr>
              <a:t>d  </a:t>
            </a:r>
            <a:r>
              <a:rPr sz="1000" spc="-10" dirty="0">
                <a:latin typeface="Courier New"/>
                <a:cs typeface="Courier New"/>
              </a:rPr>
              <a:t>Donald</a:t>
            </a:r>
            <a:endParaRPr sz="1000">
              <a:latin typeface="Courier New"/>
              <a:cs typeface="Courier New"/>
            </a:endParaRPr>
          </a:p>
          <a:p>
            <a:pPr marL="262890" marR="3212465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 startAt="2"/>
              <a:tabLst>
                <a:tab pos="263525" algn="l"/>
              </a:tabLst>
            </a:pPr>
            <a:r>
              <a:rPr sz="1000" spc="-10" dirty="0">
                <a:latin typeface="Courier New"/>
                <a:cs typeface="Courier New"/>
              </a:rPr>
              <a:t>Ri</a:t>
            </a:r>
            <a:r>
              <a:rPr sz="1000" dirty="0">
                <a:latin typeface="Courier New"/>
                <a:cs typeface="Courier New"/>
              </a:rPr>
              <a:t>c</a:t>
            </a:r>
            <a:r>
              <a:rPr sz="1000" spc="-10" dirty="0">
                <a:latin typeface="Courier New"/>
                <a:cs typeface="Courier New"/>
              </a:rPr>
              <a:t>ha</a:t>
            </a:r>
            <a:r>
              <a:rPr sz="1000" dirty="0">
                <a:latin typeface="Courier New"/>
                <a:cs typeface="Courier New"/>
              </a:rPr>
              <a:t>r</a:t>
            </a:r>
            <a:r>
              <a:rPr sz="1000" spc="-5" dirty="0">
                <a:latin typeface="Courier New"/>
                <a:cs typeface="Courier New"/>
              </a:rPr>
              <a:t>d  </a:t>
            </a:r>
            <a:r>
              <a:rPr sz="1000" spc="-10" dirty="0">
                <a:latin typeface="Courier New"/>
                <a:cs typeface="Courier New"/>
              </a:rPr>
              <a:t>Donald</a:t>
            </a:r>
            <a:endParaRPr sz="100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235"/>
              </a:spcBef>
              <a:buAutoNum type="alphaUcPeriod" startAt="2"/>
              <a:tabLst>
                <a:tab pos="2635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spcBef>
                <a:spcPts val="190"/>
              </a:spcBef>
              <a:buAutoNum type="alphaUcPeriod" startAt="2"/>
              <a:tabLst>
                <a:tab pos="2635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5" dirty="0">
                <a:latin typeface="Courier New"/>
                <a:cs typeface="Courier New"/>
              </a:rPr>
              <a:t>ArrayIndexOutOfBoundsException </a:t>
            </a:r>
            <a:r>
              <a:rPr sz="1000" spc="-5" dirty="0">
                <a:latin typeface="Arial"/>
                <a:cs typeface="Arial"/>
              </a:rPr>
              <a:t>is thrown at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spcBef>
                <a:spcPts val="254"/>
              </a:spcBef>
              <a:buAutoNum type="alphaUcPeriod" startAt="2"/>
              <a:tabLst>
                <a:tab pos="2635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NullPointerException</a:t>
            </a:r>
            <a:r>
              <a:rPr sz="1000" spc="-34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thrown at 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"/>
              <a:cs typeface="Arial"/>
            </a:endParaRPr>
          </a:p>
          <a:p>
            <a:pPr marL="63500" marR="284416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2223770" cy="746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This grid shows the state of a </a:t>
            </a:r>
            <a:r>
              <a:rPr sz="1000" spc="-10" dirty="0">
                <a:latin typeface="Arial"/>
                <a:cs typeface="Arial"/>
              </a:rPr>
              <a:t>2D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array: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40" y="1705392"/>
            <a:ext cx="2210518" cy="6861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543086"/>
            <a:ext cx="19088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grid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created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Arial"/>
                <a:cs typeface="Arial"/>
              </a:rPr>
              <a:t>this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code: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05" y="2859023"/>
            <a:ext cx="2590436" cy="15243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4573028"/>
            <a:ext cx="6039485" cy="2838598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of code,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in place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//line n1, adds </a:t>
            </a:r>
            <a:r>
              <a:rPr sz="1000" spc="-5" dirty="0">
                <a:latin typeface="Arial"/>
                <a:cs typeface="Arial"/>
              </a:rPr>
              <a:t>an X </a:t>
            </a:r>
            <a:r>
              <a:rPr sz="1000" spc="-10" dirty="0">
                <a:latin typeface="Arial"/>
                <a:cs typeface="Arial"/>
              </a:rPr>
              <a:t>into the </a:t>
            </a:r>
            <a:r>
              <a:rPr sz="1000" spc="-5" dirty="0">
                <a:latin typeface="Arial"/>
                <a:cs typeface="Arial"/>
              </a:rPr>
              <a:t>grid so that the grid contains three  consecutive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XS?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 </a:t>
            </a:r>
            <a:r>
              <a:rPr sz="1000" spc="-10" dirty="0">
                <a:latin typeface="Arial"/>
                <a:cs typeface="Arial"/>
              </a:rPr>
              <a:t>grid[2][1] </a:t>
            </a:r>
            <a:r>
              <a:rPr sz="1000" spc="-5" dirty="0">
                <a:latin typeface="Arial"/>
                <a:cs typeface="Arial"/>
              </a:rPr>
              <a:t>=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‘X’;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 </a:t>
            </a:r>
            <a:r>
              <a:rPr sz="1000" spc="-10" dirty="0">
                <a:latin typeface="Arial"/>
                <a:cs typeface="Arial"/>
              </a:rPr>
              <a:t>grid[3][2] </a:t>
            </a:r>
            <a:r>
              <a:rPr sz="1000" spc="-5" dirty="0">
                <a:latin typeface="Arial"/>
                <a:cs typeface="Arial"/>
              </a:rPr>
              <a:t>=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‘X’;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C.  </a:t>
            </a:r>
            <a:r>
              <a:rPr sz="1000" spc="-10" dirty="0">
                <a:latin typeface="Arial"/>
                <a:cs typeface="Arial"/>
              </a:rPr>
              <a:t>grid[3][1] </a:t>
            </a:r>
            <a:r>
              <a:rPr sz="1000" spc="-5" dirty="0">
                <a:latin typeface="Arial"/>
                <a:cs typeface="Arial"/>
              </a:rPr>
              <a:t>=</a:t>
            </a:r>
            <a:r>
              <a:rPr sz="1000" spc="-10" dirty="0">
                <a:latin typeface="Arial"/>
                <a:cs typeface="Arial"/>
              </a:rPr>
              <a:t> ‘X’;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D.  </a:t>
            </a:r>
            <a:r>
              <a:rPr sz="1000" spc="-10" dirty="0">
                <a:latin typeface="Arial"/>
                <a:cs typeface="Arial"/>
              </a:rPr>
              <a:t>grid[2][3] </a:t>
            </a:r>
            <a:r>
              <a:rPr sz="1000" spc="-5" dirty="0">
                <a:latin typeface="Arial"/>
                <a:cs typeface="Arial"/>
              </a:rPr>
              <a:t>=</a:t>
            </a:r>
            <a:r>
              <a:rPr sz="1000" spc="-10" dirty="0">
                <a:latin typeface="Arial"/>
                <a:cs typeface="Arial"/>
              </a:rPr>
              <a:t> ‘X’;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491109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=&gt; A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</a:t>
            </a:r>
            <a:r>
              <a:rPr sz="1000" b="1" spc="-5" dirty="0">
                <a:latin typeface="Arial"/>
                <a:cs typeface="Arial"/>
              </a:rPr>
              <a:t>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136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9" y="851941"/>
            <a:ext cx="4190648" cy="21343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198304"/>
            <a:ext cx="3206750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Hello Log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1:0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Hello Log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2:1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5" dirty="0">
                <a:latin typeface="Arial"/>
                <a:cs typeface="Arial"/>
              </a:rPr>
              <a:t>Welcome </a:t>
            </a:r>
            <a:r>
              <a:rPr sz="1000" spc="-10" dirty="0">
                <a:latin typeface="Arial"/>
                <a:cs typeface="Arial"/>
              </a:rPr>
              <a:t>Log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2:1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5" dirty="0">
                <a:latin typeface="Arial"/>
                <a:cs typeface="Arial"/>
              </a:rPr>
              <a:t>Welcome </a:t>
            </a:r>
            <a:r>
              <a:rPr sz="1000" spc="-10" dirty="0">
                <a:latin typeface="Arial"/>
                <a:cs typeface="Arial"/>
              </a:rPr>
              <a:t>Log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1:0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207772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137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 snippet from a compiled Java source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09" y="5672328"/>
            <a:ext cx="4038258" cy="18291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7729258"/>
            <a:ext cx="5366385" cy="1287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command-line arguments </a:t>
            </a:r>
            <a:r>
              <a:rPr sz="1000" spc="-10" dirty="0">
                <a:latin typeface="Arial"/>
                <a:cs typeface="Arial"/>
              </a:rPr>
              <a:t>should </a:t>
            </a:r>
            <a:r>
              <a:rPr sz="1000" spc="-20" dirty="0">
                <a:latin typeface="Arial"/>
                <a:cs typeface="Arial"/>
              </a:rPr>
              <a:t>you </a:t>
            </a:r>
            <a:r>
              <a:rPr sz="1000" spc="-10" dirty="0">
                <a:latin typeface="Arial"/>
                <a:cs typeface="Arial"/>
              </a:rPr>
              <a:t>pass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the program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obtain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following</a:t>
            </a:r>
            <a:r>
              <a:rPr sz="1000" spc="1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output?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00"/>
              </a:spcBef>
            </a:pPr>
            <a:r>
              <a:rPr sz="1000" spc="-10" dirty="0">
                <a:latin typeface="Courier New"/>
                <a:cs typeface="Courier New"/>
              </a:rPr>
              <a:t>Arg </a:t>
            </a:r>
            <a:r>
              <a:rPr sz="1000" spc="-5" dirty="0">
                <a:latin typeface="Courier New"/>
                <a:cs typeface="Courier New"/>
              </a:rPr>
              <a:t>is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0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java </a:t>
            </a:r>
            <a:r>
              <a:rPr sz="1000" spc="-10" dirty="0">
                <a:latin typeface="Arial"/>
                <a:cs typeface="Arial"/>
              </a:rPr>
              <a:t>MyFile </a:t>
            </a:r>
            <a:r>
              <a:rPr sz="1000" spc="-5" dirty="0">
                <a:latin typeface="Arial"/>
                <a:cs typeface="Arial"/>
              </a:rPr>
              <a:t>1 3 2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java </a:t>
            </a:r>
            <a:r>
              <a:rPr sz="1000" spc="-10" dirty="0">
                <a:latin typeface="Arial"/>
                <a:cs typeface="Arial"/>
              </a:rPr>
              <a:t>MyFile </a:t>
            </a:r>
            <a:r>
              <a:rPr sz="1000" spc="-5" dirty="0">
                <a:latin typeface="Arial"/>
                <a:cs typeface="Arial"/>
              </a:rPr>
              <a:t>2 2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java </a:t>
            </a:r>
            <a:r>
              <a:rPr sz="1000" spc="-10" dirty="0">
                <a:latin typeface="Arial"/>
                <a:cs typeface="Arial"/>
              </a:rPr>
              <a:t>MyFile </a:t>
            </a:r>
            <a:r>
              <a:rPr sz="1000" spc="-5" dirty="0">
                <a:latin typeface="Arial"/>
                <a:cs typeface="Arial"/>
              </a:rPr>
              <a:t>1 2 2 3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java </a:t>
            </a:r>
            <a:r>
              <a:rPr sz="1000" spc="-10" dirty="0">
                <a:latin typeface="Arial"/>
                <a:cs typeface="Arial"/>
              </a:rPr>
              <a:t>MyFile </a:t>
            </a:r>
            <a:r>
              <a:rPr sz="1000" spc="-5" dirty="0">
                <a:latin typeface="Arial"/>
                <a:cs typeface="Arial"/>
              </a:rPr>
              <a:t>0 1 2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44843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2639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24" y="2214372"/>
            <a:ext cx="3496047" cy="1685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089946"/>
            <a:ext cx="5458460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modifications </a:t>
            </a:r>
            <a:r>
              <a:rPr sz="1000" spc="-10" dirty="0">
                <a:latin typeface="Arial"/>
                <a:cs typeface="Arial"/>
              </a:rPr>
              <a:t>should </a:t>
            </a:r>
            <a:r>
              <a:rPr sz="1000" spc="-20" dirty="0">
                <a:latin typeface="Arial"/>
                <a:cs typeface="Arial"/>
              </a:rPr>
              <a:t>you </a:t>
            </a: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so that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code compiles successfully? (Choose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</a:t>
            </a:r>
            <a:r>
              <a:rPr sz="1000" spc="-10" dirty="0">
                <a:latin typeface="Arial"/>
                <a:cs typeface="Arial"/>
              </a:rPr>
              <a:t>Replace line 13</a:t>
            </a:r>
            <a:r>
              <a:rPr sz="1000" spc="8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with: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4570476"/>
            <a:ext cx="2209445" cy="8580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5415331"/>
            <a:ext cx="5805805" cy="2233930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35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7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throw IOException (“Exception</a:t>
            </a:r>
            <a:r>
              <a:rPr sz="1000" spc="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raised”);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11 with </a:t>
            </a:r>
            <a:r>
              <a:rPr sz="1000" spc="-5" dirty="0">
                <a:latin typeface="Courier New"/>
                <a:cs typeface="Courier New"/>
              </a:rPr>
              <a:t>public static void main(String[]) args) throws Exception</a:t>
            </a:r>
            <a:r>
              <a:rPr sz="1000" spc="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14, </a:t>
            </a:r>
            <a:r>
              <a:rPr sz="1000" spc="-5" dirty="0">
                <a:latin typeface="Arial"/>
                <a:cs typeface="Arial"/>
              </a:rPr>
              <a:t>insert </a:t>
            </a:r>
            <a:r>
              <a:rPr sz="1000" spc="-5" dirty="0">
                <a:latin typeface="Courier New"/>
                <a:cs typeface="Courier New"/>
              </a:rPr>
              <a:t>throw </a:t>
            </a:r>
            <a:r>
              <a:rPr sz="1000" spc="-10" dirty="0">
                <a:latin typeface="Courier New"/>
                <a:cs typeface="Courier New"/>
              </a:rPr>
              <a:t>new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IOException();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5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public void printFileContent() throws IOException</a:t>
            </a:r>
            <a:r>
              <a:rPr sz="1000" spc="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ourier New"/>
              <a:cs typeface="Courier New"/>
            </a:endParaRPr>
          </a:p>
          <a:p>
            <a:pPr marL="12700" marR="459295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10" dirty="0">
                <a:latin typeface="Arial"/>
                <a:cs typeface="Arial"/>
              </a:rPr>
              <a:t>CE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4335" y="775716"/>
            <a:ext cx="4115155" cy="2286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213607"/>
            <a:ext cx="3347085" cy="2794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R="2727960" algn="ctr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A. 1 3 5 7</a:t>
            </a:r>
            <a:endParaRPr sz="1000">
              <a:latin typeface="Arial"/>
              <a:cs typeface="Arial"/>
            </a:endParaRPr>
          </a:p>
          <a:p>
            <a:pPr marR="2738120" algn="ctr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1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212090" marR="2950845" indent="-200025">
              <a:lnSpc>
                <a:spcPts val="1100"/>
              </a:lnSpc>
              <a:spcBef>
                <a:spcPts val="31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1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3  1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ts val="1150"/>
              </a:lnSpc>
              <a:spcBef>
                <a:spcPts val="18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1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21209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1 3 0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ts val="1150"/>
              </a:lnSpc>
              <a:spcBef>
                <a:spcPts val="190"/>
              </a:spcBef>
              <a:buAutoNum type="alphaUcPeriod" startAt="4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1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212090">
              <a:lnSpc>
                <a:spcPts val="1150"/>
              </a:lnSpc>
            </a:pPr>
            <a:r>
              <a:rPr sz="1000" spc="-10" dirty="0">
                <a:latin typeface="Arial"/>
                <a:cs typeface="Arial"/>
              </a:rPr>
              <a:t>followed by </a:t>
            </a:r>
            <a:r>
              <a:rPr sz="1000" spc="-5" dirty="0">
                <a:latin typeface="Arial"/>
                <a:cs typeface="Arial"/>
              </a:rPr>
              <a:t>an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ArrayIndexOutOfBoundsException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 startAt="5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22504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1919605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6286500"/>
            <a:ext cx="5715000" cy="15910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005000"/>
            <a:ext cx="934085" cy="5994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140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MainTest.java: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04288" y="775716"/>
            <a:ext cx="4924046" cy="1037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1936546"/>
            <a:ext cx="93091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commands: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2252472"/>
            <a:ext cx="1981940" cy="438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01441" y="2814281"/>
            <a:ext cx="4171315" cy="68089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buFont typeface="Arial"/>
              <a:buAutoNum type="alphaUcPeriod"/>
              <a:tabLst>
                <a:tab pos="365125" algn="l"/>
              </a:tabLst>
            </a:pPr>
            <a:r>
              <a:rPr sz="1000" spc="-5" dirty="0">
                <a:latin typeface="Courier New"/>
                <a:cs typeface="Courier New"/>
              </a:rPr>
              <a:t>String main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</a:t>
            </a:r>
            <a:endParaRPr sz="1000" dirty="0">
              <a:latin typeface="Courier New"/>
              <a:cs typeface="Courier New"/>
            </a:endParaRPr>
          </a:p>
          <a:p>
            <a:pPr marL="3644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3651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dirty="0">
                <a:latin typeface="Arial"/>
                <a:cs typeface="Arial"/>
              </a:rPr>
              <a:t> runtime</a:t>
            </a:r>
          </a:p>
          <a:p>
            <a:pPr marL="364490" indent="-200025">
              <a:lnSpc>
                <a:spcPct val="100000"/>
              </a:lnSpc>
              <a:spcBef>
                <a:spcPts val="85"/>
              </a:spcBef>
              <a:buFont typeface="Arial"/>
              <a:buAutoNum type="alphaUcPeriod"/>
              <a:tabLst>
                <a:tab pos="365125" algn="l"/>
              </a:tabLst>
            </a:pPr>
            <a:r>
              <a:rPr sz="1000" spc="-5" dirty="0">
                <a:latin typeface="Courier New"/>
                <a:cs typeface="Courier New"/>
              </a:rPr>
              <a:t>String main 1 2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</a:t>
            </a:r>
            <a:endParaRPr sz="1000" dirty="0">
              <a:latin typeface="Courier New"/>
              <a:cs typeface="Courier New"/>
            </a:endParaRPr>
          </a:p>
          <a:p>
            <a:pPr marL="3644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365125" algn="l"/>
              </a:tabLst>
            </a:pPr>
            <a:r>
              <a:rPr sz="1000" spc="-5" dirty="0">
                <a:latin typeface="Courier New"/>
                <a:cs typeface="Courier New"/>
              </a:rPr>
              <a:t>String main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123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Courier New"/>
              <a:cs typeface="Courier New"/>
            </a:endParaRPr>
          </a:p>
          <a:p>
            <a:pPr marL="165100" marR="289750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C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651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141</a:t>
            </a:r>
            <a:endParaRPr sz="1000" dirty="0">
              <a:latin typeface="Arial"/>
              <a:cs typeface="Arial"/>
            </a:endParaRPr>
          </a:p>
          <a:p>
            <a:pPr marL="1651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statements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</a:t>
            </a:r>
            <a:r>
              <a:rPr sz="1000" spc="-5" dirty="0">
                <a:latin typeface="Arial"/>
                <a:cs typeface="Arial"/>
              </a:rPr>
              <a:t>Java </a:t>
            </a:r>
            <a:r>
              <a:rPr sz="1000" spc="-15" dirty="0">
                <a:latin typeface="Arial"/>
                <a:cs typeface="Arial"/>
              </a:rPr>
              <a:t>byte </a:t>
            </a:r>
            <a:r>
              <a:rPr sz="1000" spc="-5" dirty="0">
                <a:latin typeface="Arial"/>
                <a:cs typeface="Arial"/>
              </a:rPr>
              <a:t>code? (Choose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365125" algn="l"/>
              </a:tabLst>
            </a:pPr>
            <a:r>
              <a:rPr sz="1000" spc="-5" dirty="0">
                <a:latin typeface="Arial"/>
                <a:cs typeface="Arial"/>
              </a:rPr>
              <a:t>It can be </a:t>
            </a:r>
            <a:r>
              <a:rPr sz="1000" spc="-10" dirty="0">
                <a:latin typeface="Arial"/>
                <a:cs typeface="Arial"/>
              </a:rPr>
              <a:t>serialized </a:t>
            </a:r>
            <a:r>
              <a:rPr sz="1000" spc="-5" dirty="0">
                <a:latin typeface="Arial"/>
                <a:cs typeface="Arial"/>
              </a:rPr>
              <a:t>across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network.</a:t>
            </a:r>
            <a:endParaRPr sz="100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365125" algn="l"/>
              </a:tabLst>
            </a:pPr>
            <a:r>
              <a:rPr sz="1000" spc="-5" dirty="0">
                <a:latin typeface="Arial"/>
                <a:cs typeface="Arial"/>
              </a:rPr>
              <a:t>It can run on </a:t>
            </a:r>
            <a:r>
              <a:rPr sz="1000" spc="-10" dirty="0">
                <a:latin typeface="Arial"/>
                <a:cs typeface="Arial"/>
              </a:rPr>
              <a:t>any platform </a:t>
            </a:r>
            <a:r>
              <a:rPr sz="1000" spc="-5" dirty="0">
                <a:latin typeface="Arial"/>
                <a:cs typeface="Arial"/>
              </a:rPr>
              <a:t>that </a:t>
            </a:r>
            <a:r>
              <a:rPr sz="1000" spc="-10" dirty="0">
                <a:latin typeface="Arial"/>
                <a:cs typeface="Arial"/>
              </a:rPr>
              <a:t>has </a:t>
            </a:r>
            <a:r>
              <a:rPr sz="1000" spc="-5" dirty="0">
                <a:latin typeface="Arial"/>
                <a:cs typeface="Arial"/>
              </a:rPr>
              <a:t>a Java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compiler.</a:t>
            </a:r>
            <a:endParaRPr sz="100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365125" algn="l"/>
              </a:tabLst>
            </a:pPr>
            <a:r>
              <a:rPr sz="1000" spc="-5" dirty="0">
                <a:latin typeface="Arial"/>
                <a:cs typeface="Arial"/>
              </a:rPr>
              <a:t>It can run on </a:t>
            </a:r>
            <a:r>
              <a:rPr sz="1000" spc="-10" dirty="0">
                <a:latin typeface="Arial"/>
                <a:cs typeface="Arial"/>
              </a:rPr>
              <a:t>any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platform.</a:t>
            </a:r>
            <a:endParaRPr sz="100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365125" algn="l"/>
              </a:tabLst>
            </a:pPr>
            <a:r>
              <a:rPr sz="1000" spc="-5" dirty="0">
                <a:latin typeface="Arial"/>
                <a:cs typeface="Arial"/>
              </a:rPr>
              <a:t>It </a:t>
            </a:r>
            <a:r>
              <a:rPr sz="1000" spc="-10" dirty="0">
                <a:latin typeface="Arial"/>
                <a:cs typeface="Arial"/>
              </a:rPr>
              <a:t>has </a:t>
            </a:r>
            <a:r>
              <a:rPr sz="1000" spc="-5" dirty="0">
                <a:latin typeface="Arial"/>
                <a:cs typeface="Arial"/>
              </a:rPr>
              <a:t>“.java” </a:t>
            </a:r>
            <a:r>
              <a:rPr sz="1000" spc="-10" dirty="0">
                <a:latin typeface="Arial"/>
                <a:cs typeface="Arial"/>
              </a:rPr>
              <a:t>extension.</a:t>
            </a:r>
            <a:endParaRPr sz="100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365125" algn="l"/>
              </a:tabLst>
            </a:pPr>
            <a:r>
              <a:rPr sz="1000" spc="-5" dirty="0">
                <a:latin typeface="Arial"/>
                <a:cs typeface="Arial"/>
              </a:rPr>
              <a:t>It can run on </a:t>
            </a:r>
            <a:r>
              <a:rPr sz="1000" spc="-10" dirty="0">
                <a:latin typeface="Arial"/>
                <a:cs typeface="Arial"/>
              </a:rPr>
              <a:t>any platform </a:t>
            </a:r>
            <a:r>
              <a:rPr sz="1000" spc="-5" dirty="0">
                <a:latin typeface="Arial"/>
                <a:cs typeface="Arial"/>
              </a:rPr>
              <a:t>that </a:t>
            </a:r>
            <a:r>
              <a:rPr sz="1000" spc="-10" dirty="0">
                <a:latin typeface="Arial"/>
                <a:cs typeface="Arial"/>
              </a:rPr>
              <a:t>has </a:t>
            </a:r>
            <a:r>
              <a:rPr sz="1000" spc="-5" dirty="0">
                <a:latin typeface="Arial"/>
                <a:cs typeface="Arial"/>
              </a:rPr>
              <a:t>the Java Runtime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Environment.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65100" marR="281305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651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142</a:t>
            </a:r>
            <a:endParaRPr sz="1000" dirty="0">
              <a:latin typeface="Arial"/>
              <a:cs typeface="Arial"/>
            </a:endParaRPr>
          </a:p>
          <a:p>
            <a:pPr marL="1651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switch</a:t>
            </a:r>
            <a:r>
              <a:rPr sz="1000" spc="-3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statement?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buAutoNum type="alphaUcPeriod"/>
              <a:tabLst>
                <a:tab pos="365125" algn="l"/>
              </a:tabLst>
            </a:pPr>
            <a:r>
              <a:rPr sz="1000" spc="-5" dirty="0">
                <a:latin typeface="Arial"/>
                <a:cs typeface="Arial"/>
              </a:rPr>
              <a:t>Its expression can </a:t>
            </a:r>
            <a:r>
              <a:rPr sz="1000" spc="-10" dirty="0">
                <a:latin typeface="Arial"/>
                <a:cs typeface="Arial"/>
              </a:rPr>
              <a:t>evaluate </a:t>
            </a:r>
            <a:r>
              <a:rPr sz="1000" spc="-5" dirty="0">
                <a:latin typeface="Arial"/>
                <a:cs typeface="Arial"/>
              </a:rPr>
              <a:t>to a </a:t>
            </a:r>
            <a:r>
              <a:rPr sz="1000" spc="-10" dirty="0">
                <a:latin typeface="Arial"/>
                <a:cs typeface="Arial"/>
              </a:rPr>
              <a:t>collection </a:t>
            </a:r>
            <a:r>
              <a:rPr sz="1000" spc="-5" dirty="0">
                <a:latin typeface="Arial"/>
                <a:cs typeface="Arial"/>
              </a:rPr>
              <a:t>of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values.</a:t>
            </a:r>
            <a:endParaRPr sz="100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3651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break</a:t>
            </a:r>
            <a:r>
              <a:rPr sz="1000" spc="-2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statement, at </a:t>
            </a:r>
            <a:r>
              <a:rPr sz="1000" spc="-10" dirty="0">
                <a:latin typeface="Arial"/>
                <a:cs typeface="Arial"/>
              </a:rPr>
              <a:t>the end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each </a:t>
            </a:r>
            <a:r>
              <a:rPr sz="1000" spc="-5" dirty="0">
                <a:latin typeface="Arial"/>
                <a:cs typeface="Arial"/>
              </a:rPr>
              <a:t>case block, </a:t>
            </a:r>
            <a:r>
              <a:rPr sz="1000" spc="-10" dirty="0">
                <a:latin typeface="Arial"/>
                <a:cs typeface="Arial"/>
              </a:rPr>
              <a:t>is optional.</a:t>
            </a:r>
            <a:endParaRPr sz="100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365125" algn="l"/>
              </a:tabLst>
            </a:pPr>
            <a:r>
              <a:rPr sz="1000" spc="-5" dirty="0">
                <a:latin typeface="Arial"/>
                <a:cs typeface="Arial"/>
              </a:rPr>
              <a:t>Its </a:t>
            </a:r>
            <a:r>
              <a:rPr sz="1000" spc="-5" dirty="0">
                <a:latin typeface="Courier New"/>
                <a:cs typeface="Courier New"/>
              </a:rPr>
              <a:t>case</a:t>
            </a:r>
            <a:r>
              <a:rPr sz="1000" spc="-3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label </a:t>
            </a:r>
            <a:r>
              <a:rPr sz="1000" spc="-5" dirty="0">
                <a:latin typeface="Arial"/>
                <a:cs typeface="Arial"/>
              </a:rPr>
              <a:t>literals can be changed at runtime.</a:t>
            </a:r>
            <a:endParaRPr sz="1000" dirty="0">
              <a:latin typeface="Arial"/>
              <a:cs typeface="Arial"/>
            </a:endParaRPr>
          </a:p>
          <a:p>
            <a:pPr marL="3644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365125" algn="l"/>
              </a:tabLst>
            </a:pPr>
            <a:r>
              <a:rPr sz="1000" spc="-5" dirty="0">
                <a:latin typeface="Arial"/>
                <a:cs typeface="Arial"/>
              </a:rPr>
              <a:t>It must </a:t>
            </a:r>
            <a:r>
              <a:rPr sz="1000" spc="-10" dirty="0">
                <a:latin typeface="Arial"/>
                <a:cs typeface="Arial"/>
              </a:rPr>
              <a:t>contain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default</a:t>
            </a:r>
            <a:r>
              <a:rPr sz="1000" spc="-3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section.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Arial"/>
              <a:cs typeface="Arial"/>
            </a:endParaRPr>
          </a:p>
          <a:p>
            <a:pPr marL="165100" marR="28975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91095"/>
            <a:ext cx="3848100" cy="746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Reference: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https://w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ww.geek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sforgeek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.org/switch-statement-in-java/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143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16" y="1775460"/>
            <a:ext cx="4419600" cy="1048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806687"/>
            <a:ext cx="14319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 </a:t>
            </a:r>
            <a:r>
              <a:rPr sz="1000" spc="-10" dirty="0">
                <a:latin typeface="Arial"/>
                <a:cs typeface="Arial"/>
              </a:rPr>
              <a:t>3142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 </a:t>
            </a:r>
            <a:r>
              <a:rPr sz="1000" spc="-10" dirty="0">
                <a:latin typeface="Arial"/>
                <a:cs typeface="Arial"/>
              </a:rPr>
              <a:t>2413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</a:t>
            </a:r>
            <a:r>
              <a:rPr sz="1000" spc="20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1324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</a:t>
            </a:r>
            <a:r>
              <a:rPr sz="1000" spc="20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4231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4994147"/>
            <a:ext cx="5715000" cy="2343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7465517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144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1723644" cy="1981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879166"/>
            <a:ext cx="1448435" cy="21958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94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5213603"/>
            <a:ext cx="2638044" cy="7818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360" y="6458711"/>
            <a:ext cx="1447449" cy="1530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5360" y="6685788"/>
            <a:ext cx="1599838" cy="1527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5360" y="6922007"/>
            <a:ext cx="1752600" cy="2194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5360" y="7196328"/>
            <a:ext cx="1523639" cy="2103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6118377"/>
            <a:ext cx="6050280" cy="30759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option </a:t>
            </a:r>
            <a:r>
              <a:rPr sz="1000" spc="-5" dirty="0">
                <a:latin typeface="Arial"/>
                <a:cs typeface="Arial"/>
              </a:rPr>
              <a:t>can replace xxx to </a:t>
            </a:r>
            <a:r>
              <a:rPr sz="1000" spc="-10" dirty="0">
                <a:latin typeface="Arial"/>
                <a:cs typeface="Arial"/>
              </a:rPr>
              <a:t>enable </a:t>
            </a:r>
            <a:r>
              <a:rPr sz="1000" spc="-5" dirty="0">
                <a:latin typeface="Arial"/>
                <a:cs typeface="Arial"/>
              </a:rPr>
              <a:t>the code to print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135?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5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 marR="4928235">
              <a:lnSpc>
                <a:spcPts val="1150"/>
              </a:lnSpc>
              <a:spcBef>
                <a:spcPts val="74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best </a:t>
            </a:r>
            <a:r>
              <a:rPr sz="1000" spc="-5" dirty="0">
                <a:latin typeface="Arial"/>
                <a:cs typeface="Arial"/>
              </a:rPr>
              <a:t>describes</a:t>
            </a:r>
            <a:r>
              <a:rPr sz="1000" spc="-10" dirty="0">
                <a:latin typeface="Arial"/>
                <a:cs typeface="Arial"/>
              </a:rPr>
              <a:t> encapsulation?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</a:t>
            </a:r>
            <a:r>
              <a:rPr sz="1000" spc="-10" dirty="0">
                <a:latin typeface="Arial"/>
                <a:cs typeface="Arial"/>
              </a:rPr>
              <a:t>Encapsulation ensures </a:t>
            </a:r>
            <a:r>
              <a:rPr sz="1000" spc="-5" dirty="0">
                <a:latin typeface="Arial"/>
                <a:cs typeface="Arial"/>
              </a:rPr>
              <a:t>that classes can </a:t>
            </a:r>
            <a:r>
              <a:rPr sz="1000" spc="-10" dirty="0">
                <a:latin typeface="Arial"/>
                <a:cs typeface="Arial"/>
              </a:rPr>
              <a:t>be designed </a:t>
            </a:r>
            <a:r>
              <a:rPr sz="1000" spc="-5" dirty="0">
                <a:latin typeface="Arial"/>
                <a:cs typeface="Arial"/>
              </a:rPr>
              <a:t>so that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certain </a:t>
            </a:r>
            <a:r>
              <a:rPr sz="1000" spc="-10" dirty="0">
                <a:latin typeface="Arial"/>
                <a:cs typeface="Arial"/>
              </a:rPr>
              <a:t>fields and </a:t>
            </a:r>
            <a:r>
              <a:rPr sz="1000" spc="-5" dirty="0">
                <a:latin typeface="Arial"/>
                <a:cs typeface="Arial"/>
              </a:rPr>
              <a:t>methods of an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object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349" y="775716"/>
            <a:ext cx="4067917" cy="30487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004564"/>
            <a:ext cx="14319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9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81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25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0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6192011"/>
            <a:ext cx="5715000" cy="21244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443938"/>
            <a:ext cx="159575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145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this </a:t>
            </a:r>
            <a:r>
              <a:rPr sz="1000" spc="-5" dirty="0">
                <a:latin typeface="Arial"/>
                <a:cs typeface="Arial"/>
              </a:rPr>
              <a:t>segment </a:t>
            </a:r>
            <a:r>
              <a:rPr sz="1000" spc="-10" dirty="0">
                <a:latin typeface="Arial"/>
                <a:cs typeface="Arial"/>
              </a:rPr>
              <a:t>of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code: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716" y="8901683"/>
            <a:ext cx="4115551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80338"/>
            <a:ext cx="4946650" cy="287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statements, if </a:t>
            </a:r>
            <a:r>
              <a:rPr sz="1000" spc="-10" dirty="0">
                <a:latin typeface="Arial"/>
                <a:cs typeface="Arial"/>
              </a:rPr>
              <a:t>either were </a:t>
            </a:r>
            <a:r>
              <a:rPr sz="1000" spc="-5" dirty="0">
                <a:latin typeface="Arial"/>
                <a:cs typeface="Arial"/>
              </a:rPr>
              <a:t>true, </a:t>
            </a:r>
            <a:r>
              <a:rPr sz="1000" spc="-10" dirty="0">
                <a:latin typeface="Arial"/>
                <a:cs typeface="Arial"/>
              </a:rPr>
              <a:t>would </a:t>
            </a: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code compile? (Choose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Font typeface="Arial"/>
              <a:buAutoNum type="alphaUcPeriod"/>
              <a:tabLst>
                <a:tab pos="212725" algn="l"/>
              </a:tabLst>
            </a:pPr>
            <a:r>
              <a:rPr sz="1000" spc="-5" dirty="0">
                <a:latin typeface="Courier New"/>
                <a:cs typeface="Courier New"/>
              </a:rPr>
              <a:t>MotorCycle</a:t>
            </a:r>
            <a:r>
              <a:rPr sz="1000" spc="-3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an interface that implements 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Cycle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dirty="0">
                <a:latin typeface="Arial"/>
                <a:cs typeface="Arial"/>
              </a:rPr>
              <a:t>class.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Font typeface="Arial"/>
              <a:buAutoNum type="alphaUcPeriod"/>
              <a:tabLst>
                <a:tab pos="212725" algn="l"/>
              </a:tabLst>
            </a:pPr>
            <a:r>
              <a:rPr sz="1000" spc="-5" dirty="0">
                <a:latin typeface="Courier New"/>
                <a:cs typeface="Courier New"/>
              </a:rPr>
              <a:t>Cycle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an </a:t>
            </a:r>
            <a:r>
              <a:rPr sz="1000" spc="-10" dirty="0">
                <a:latin typeface="Arial"/>
                <a:cs typeface="Arial"/>
              </a:rPr>
              <a:t>interface</a:t>
            </a:r>
            <a:r>
              <a:rPr sz="1000" spc="-5" dirty="0">
                <a:latin typeface="Arial"/>
                <a:cs typeface="Arial"/>
              </a:rPr>
              <a:t> that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5" dirty="0">
                <a:latin typeface="Arial"/>
                <a:cs typeface="Arial"/>
              </a:rPr>
              <a:t> implemented by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MotorCycle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dirty="0">
                <a:latin typeface="Arial"/>
                <a:cs typeface="Arial"/>
              </a:rPr>
              <a:t>class.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Font typeface="Arial"/>
              <a:buAutoNum type="alphaUcPeriod"/>
              <a:tabLst>
                <a:tab pos="212725" algn="l"/>
              </a:tabLst>
            </a:pPr>
            <a:r>
              <a:rPr sz="1000" spc="-5" dirty="0">
                <a:latin typeface="Courier New"/>
                <a:cs typeface="Courier New"/>
              </a:rPr>
              <a:t>Cycle</a:t>
            </a:r>
            <a:r>
              <a:rPr sz="1000" spc="-29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an </a:t>
            </a:r>
            <a:r>
              <a:rPr sz="1000" spc="-10" dirty="0">
                <a:latin typeface="Arial"/>
                <a:cs typeface="Arial"/>
              </a:rPr>
              <a:t>abstract superclass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5" dirty="0">
                <a:latin typeface="Courier New"/>
                <a:cs typeface="Courier New"/>
              </a:rPr>
              <a:t>MotorCycle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Font typeface="Arial"/>
              <a:buAutoNum type="alphaUcPeriod"/>
              <a:tabLst>
                <a:tab pos="212725" algn="l"/>
              </a:tabLst>
            </a:pPr>
            <a:r>
              <a:rPr sz="1000" spc="-5" dirty="0">
                <a:latin typeface="Courier New"/>
                <a:cs typeface="Courier New"/>
              </a:rPr>
              <a:t>Cycle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MotorCycle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both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extend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Transportation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superclass.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Font typeface="Arial"/>
              <a:buAutoNum type="alphaUcPeriod"/>
              <a:tabLst>
                <a:tab pos="212725" algn="l"/>
              </a:tabLst>
            </a:pPr>
            <a:r>
              <a:rPr sz="1000" spc="-5" dirty="0">
                <a:latin typeface="Courier New"/>
                <a:cs typeface="Courier New"/>
              </a:rPr>
              <a:t>Cycle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MotorCycle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both </a:t>
            </a:r>
            <a:r>
              <a:rPr sz="1000" spc="-5" dirty="0">
                <a:latin typeface="Arial"/>
                <a:cs typeface="Arial"/>
              </a:rPr>
              <a:t>implement </a:t>
            </a:r>
            <a:r>
              <a:rPr sz="1000" spc="-10" dirty="0">
                <a:latin typeface="Arial"/>
                <a:cs typeface="Arial"/>
              </a:rPr>
              <a:t>the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Transportation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interface.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Font typeface="Arial"/>
              <a:buAutoNum type="alphaUcPeriod"/>
              <a:tabLst>
                <a:tab pos="212725" algn="l"/>
              </a:tabLst>
            </a:pPr>
            <a:r>
              <a:rPr sz="1000" spc="-5" dirty="0">
                <a:latin typeface="Courier New"/>
                <a:cs typeface="Courier New"/>
              </a:rPr>
              <a:t>MotorCycle</a:t>
            </a:r>
            <a:r>
              <a:rPr sz="1000" spc="-30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superclass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15" dirty="0">
                <a:latin typeface="Arial"/>
                <a:cs typeface="Arial"/>
              </a:rPr>
              <a:t>Cycle.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"/>
              <a:cs typeface="Arial"/>
            </a:endParaRPr>
          </a:p>
          <a:p>
            <a:pPr marL="12700" marR="373316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146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2874" y="3893820"/>
            <a:ext cx="5125184" cy="4495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8559800"/>
            <a:ext cx="1996439" cy="659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0341" y="744740"/>
            <a:ext cx="2687320" cy="2485937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75590" marR="1489710" indent="-200025">
              <a:lnSpc>
                <a:spcPts val="1060"/>
              </a:lnSpc>
              <a:spcBef>
                <a:spcPts val="245"/>
              </a:spcBef>
              <a:buFont typeface="Arial"/>
              <a:buAutoNum type="alphaUcPeriod" startAt="3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To</a:t>
            </a:r>
            <a:r>
              <a:rPr sz="1000" dirty="0">
                <a:latin typeface="Courier New"/>
                <a:cs typeface="Courier New"/>
              </a:rPr>
              <a:t>o</a:t>
            </a:r>
            <a:r>
              <a:rPr sz="1000" spc="-10" dirty="0">
                <a:latin typeface="Courier New"/>
                <a:cs typeface="Courier New"/>
              </a:rPr>
              <a:t>l: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10" dirty="0">
                <a:latin typeface="Courier New"/>
                <a:cs typeface="Courier New"/>
              </a:rPr>
              <a:t>ex</a:t>
            </a:r>
            <a:r>
              <a:rPr sz="1000" dirty="0">
                <a:latin typeface="Courier New"/>
                <a:cs typeface="Courier New"/>
              </a:rPr>
              <a:t>p</a:t>
            </a:r>
            <a:r>
              <a:rPr sz="1000" spc="-10" dirty="0">
                <a:latin typeface="Courier New"/>
                <a:cs typeface="Courier New"/>
              </a:rPr>
              <a:t>ort  To</a:t>
            </a:r>
            <a:r>
              <a:rPr sz="1000" dirty="0">
                <a:latin typeface="Courier New"/>
                <a:cs typeface="Courier New"/>
              </a:rPr>
              <a:t>o</a:t>
            </a:r>
            <a:r>
              <a:rPr sz="1000" spc="-10" dirty="0">
                <a:latin typeface="Courier New"/>
                <a:cs typeface="Courier New"/>
              </a:rPr>
              <a:t>l: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10" dirty="0">
                <a:latin typeface="Courier New"/>
                <a:cs typeface="Courier New"/>
              </a:rPr>
              <a:t>ex</a:t>
            </a:r>
            <a:r>
              <a:rPr sz="1000" dirty="0">
                <a:latin typeface="Courier New"/>
                <a:cs typeface="Courier New"/>
              </a:rPr>
              <a:t>p</a:t>
            </a:r>
            <a:r>
              <a:rPr sz="1000" spc="-10" dirty="0">
                <a:latin typeface="Courier New"/>
                <a:cs typeface="Courier New"/>
              </a:rPr>
              <a:t>ort</a:t>
            </a:r>
            <a:endParaRPr sz="1000" dirty="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225"/>
              </a:spcBef>
              <a:buAutoNum type="alphaUcPeriod" startAt="3"/>
              <a:tabLst>
                <a:tab pos="2762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both line </a:t>
            </a:r>
            <a:r>
              <a:rPr sz="1000" spc="-5" dirty="0">
                <a:latin typeface="Arial"/>
                <a:cs typeface="Arial"/>
              </a:rPr>
              <a:t>n1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line2.</a:t>
            </a:r>
            <a:endParaRPr sz="1000" dirty="0">
              <a:latin typeface="Arial"/>
              <a:cs typeface="Arial"/>
            </a:endParaRPr>
          </a:p>
          <a:p>
            <a:pPr marL="275590" marR="1412875" indent="-200025">
              <a:lnSpc>
                <a:spcPts val="1060"/>
              </a:lnSpc>
              <a:spcBef>
                <a:spcPts val="235"/>
              </a:spcBef>
              <a:buFont typeface="Arial"/>
              <a:buAutoNum type="alphaUcPeriod" startAt="3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RT</a:t>
            </a:r>
            <a:r>
              <a:rPr sz="1000" dirty="0">
                <a:latin typeface="Courier New"/>
                <a:cs typeface="Courier New"/>
              </a:rPr>
              <a:t>o</a:t>
            </a:r>
            <a:r>
              <a:rPr sz="1000" spc="-10" dirty="0">
                <a:latin typeface="Courier New"/>
                <a:cs typeface="Courier New"/>
              </a:rPr>
              <a:t>ol</a:t>
            </a:r>
            <a:r>
              <a:rPr sz="1000" dirty="0">
                <a:latin typeface="Courier New"/>
                <a:cs typeface="Courier New"/>
              </a:rPr>
              <a:t>:</a:t>
            </a:r>
            <a:r>
              <a:rPr sz="1000" spc="-10" dirty="0">
                <a:latin typeface="Courier New"/>
                <a:cs typeface="Courier New"/>
              </a:rPr>
              <a:t>:e</a:t>
            </a:r>
            <a:r>
              <a:rPr sz="1000" dirty="0">
                <a:latin typeface="Courier New"/>
                <a:cs typeface="Courier New"/>
              </a:rPr>
              <a:t>x</a:t>
            </a:r>
            <a:r>
              <a:rPr sz="1000" spc="-10" dirty="0">
                <a:latin typeface="Courier New"/>
                <a:cs typeface="Courier New"/>
              </a:rPr>
              <a:t>po</a:t>
            </a:r>
            <a:r>
              <a:rPr sz="1000" dirty="0">
                <a:latin typeface="Courier New"/>
                <a:cs typeface="Courier New"/>
              </a:rPr>
              <a:t>r</a:t>
            </a:r>
            <a:r>
              <a:rPr sz="1000" spc="-5" dirty="0">
                <a:latin typeface="Courier New"/>
                <a:cs typeface="Courier New"/>
              </a:rPr>
              <a:t>t  Tool::export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 dirty="0">
              <a:latin typeface="Courier New"/>
              <a:cs typeface="Courier New"/>
            </a:endParaRPr>
          </a:p>
          <a:p>
            <a:pPr marL="76200" marR="150241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B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762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147</a:t>
            </a:r>
            <a:endParaRPr sz="1000" dirty="0">
              <a:latin typeface="Arial"/>
              <a:cs typeface="Arial"/>
            </a:endParaRPr>
          </a:p>
          <a:p>
            <a:pPr marL="762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3052948"/>
            <a:ext cx="3581774" cy="3885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7061758"/>
            <a:ext cx="1678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8116" y="7453883"/>
            <a:ext cx="2286000" cy="390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5741" y="7995894"/>
            <a:ext cx="1973580" cy="10140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50190" indent="-200025">
              <a:lnSpc>
                <a:spcPct val="100000"/>
              </a:lnSpc>
              <a:buAutoNum type="alphaUcPeriod"/>
              <a:tabLst>
                <a:tab pos="2508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n2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501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508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n1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  <a:spcBef>
                <a:spcPts val="145"/>
              </a:spcBef>
            </a:pPr>
            <a:r>
              <a:rPr sz="1500" spc="-7" baseline="-5555" dirty="0">
                <a:latin typeface="Arial"/>
                <a:cs typeface="Arial"/>
              </a:rPr>
              <a:t>C.</a:t>
            </a:r>
            <a:r>
              <a:rPr sz="1500" spc="330" baseline="-5555" dirty="0">
                <a:latin typeface="Arial"/>
                <a:cs typeface="Arial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20:20</a:t>
            </a:r>
            <a:endParaRPr sz="1000">
              <a:latin typeface="Courier New"/>
              <a:cs typeface="Courier New"/>
            </a:endParaRPr>
          </a:p>
          <a:p>
            <a:pPr marL="50800">
              <a:lnSpc>
                <a:spcPct val="100000"/>
              </a:lnSpc>
              <a:spcBef>
                <a:spcPts val="195"/>
              </a:spcBef>
            </a:pPr>
            <a:r>
              <a:rPr sz="1500" spc="-7" baseline="-5555" dirty="0">
                <a:latin typeface="Arial"/>
                <a:cs typeface="Arial"/>
              </a:rPr>
              <a:t>D.</a:t>
            </a:r>
            <a:r>
              <a:rPr sz="1500" spc="330" baseline="-5555" dirty="0">
                <a:latin typeface="Arial"/>
                <a:cs typeface="Arial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10:20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448435" cy="1522853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2639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C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</a:t>
            </a:r>
            <a:r>
              <a:rPr sz="1000" b="1" spc="-5" dirty="0">
                <a:latin typeface="Arial"/>
                <a:cs typeface="Arial"/>
              </a:rPr>
              <a:t>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148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3349" y="2214372"/>
            <a:ext cx="4372719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341" y="3213607"/>
            <a:ext cx="2940685" cy="20567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500" spc="-7" baseline="-5555" dirty="0">
                <a:latin typeface="Arial"/>
                <a:cs typeface="Arial"/>
              </a:rPr>
              <a:t>A. </a:t>
            </a:r>
            <a:r>
              <a:rPr sz="1000" spc="-5" dirty="0">
                <a:latin typeface="Courier New"/>
                <a:cs typeface="Courier New"/>
              </a:rPr>
              <a:t>2012-02-10</a:t>
            </a:r>
            <a:r>
              <a:rPr sz="1000" spc="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00:00</a:t>
            </a:r>
            <a:endParaRPr sz="1000">
              <a:latin typeface="Courier New"/>
              <a:cs typeface="Courier New"/>
            </a:endParaRPr>
          </a:p>
          <a:p>
            <a:pPr marL="76200">
              <a:lnSpc>
                <a:spcPct val="100000"/>
              </a:lnSpc>
              <a:spcBef>
                <a:spcPts val="190"/>
              </a:spcBef>
            </a:pPr>
            <a:r>
              <a:rPr sz="1500" spc="-7" baseline="-5555" dirty="0">
                <a:latin typeface="Arial"/>
                <a:cs typeface="Arial"/>
              </a:rPr>
              <a:t>B.  </a:t>
            </a:r>
            <a:r>
              <a:rPr sz="1000" spc="-5" dirty="0">
                <a:latin typeface="Courier New"/>
                <a:cs typeface="Courier New"/>
              </a:rPr>
              <a:t>2012-01-30</a:t>
            </a:r>
            <a:endParaRPr sz="1000">
              <a:latin typeface="Courier New"/>
              <a:cs typeface="Courier New"/>
            </a:endParaRPr>
          </a:p>
          <a:p>
            <a:pPr marL="76200">
              <a:lnSpc>
                <a:spcPct val="100000"/>
              </a:lnSpc>
              <a:spcBef>
                <a:spcPts val="195"/>
              </a:spcBef>
            </a:pPr>
            <a:r>
              <a:rPr sz="1500" spc="-7" baseline="-5555" dirty="0">
                <a:latin typeface="Arial"/>
                <a:cs typeface="Arial"/>
              </a:rPr>
              <a:t>C.</a:t>
            </a:r>
            <a:r>
              <a:rPr sz="1500" spc="307" baseline="-555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2012-02-10</a:t>
            </a:r>
            <a:endParaRPr sz="1000">
              <a:latin typeface="Courier New"/>
              <a:cs typeface="Courier New"/>
            </a:endParaRPr>
          </a:p>
          <a:p>
            <a:pPr marL="76200">
              <a:lnSpc>
                <a:spcPct val="100000"/>
              </a:lnSpc>
              <a:spcBef>
                <a:spcPts val="300"/>
              </a:spcBef>
            </a:pPr>
            <a:r>
              <a:rPr sz="1000" spc="-5" dirty="0">
                <a:latin typeface="Arial"/>
                <a:cs typeface="Arial"/>
              </a:rPr>
              <a:t>D. A </a:t>
            </a:r>
            <a:r>
              <a:rPr sz="1000" spc="-5" dirty="0">
                <a:latin typeface="Courier New"/>
                <a:cs typeface="Courier New"/>
              </a:rPr>
              <a:t>DateTimeException</a:t>
            </a:r>
            <a:r>
              <a:rPr sz="1000" spc="-3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thrown at 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"/>
              <a:cs typeface="Arial"/>
            </a:endParaRPr>
          </a:p>
          <a:p>
            <a:pPr marL="76200" marR="1755139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76200" marR="1449705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5408676"/>
            <a:ext cx="5715000" cy="15331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7069340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149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2" y="775716"/>
            <a:ext cx="4343765" cy="20581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2873730"/>
            <a:ext cx="15081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Hello </a:t>
            </a:r>
            <a:r>
              <a:rPr sz="1000" spc="-10" dirty="0">
                <a:latin typeface="Courier New"/>
                <a:cs typeface="Courier New"/>
              </a:rPr>
              <a:t>Log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2:2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Welcome Log</a:t>
            </a:r>
            <a:r>
              <a:rPr sz="1000" spc="-8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1:2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Welcome Log</a:t>
            </a:r>
            <a:r>
              <a:rPr sz="1000" spc="-8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2:1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Hello </a:t>
            </a:r>
            <a:r>
              <a:rPr sz="1000" spc="-10" dirty="0">
                <a:latin typeface="Courier New"/>
                <a:cs typeface="Courier New"/>
              </a:rPr>
              <a:t>Log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1:2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76200" marR="32321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5061203"/>
            <a:ext cx="5715000" cy="1380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569443"/>
            <a:ext cx="320675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 snippet from a compiled Java source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23345" y="7027164"/>
            <a:ext cx="4143742" cy="16855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8733597"/>
            <a:ext cx="888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this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output: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51973" y="8909304"/>
            <a:ext cx="810236" cy="2865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0193"/>
            <a:ext cx="30454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dirty="0">
                <a:latin typeface="Arial"/>
                <a:cs typeface="Arial"/>
              </a:rPr>
              <a:t>command </a:t>
            </a:r>
            <a:r>
              <a:rPr sz="1000" spc="-10" dirty="0">
                <a:latin typeface="Arial"/>
                <a:cs typeface="Arial"/>
              </a:rPr>
              <a:t>should </a:t>
            </a:r>
            <a:r>
              <a:rPr sz="1000" spc="-20" dirty="0">
                <a:latin typeface="Arial"/>
                <a:cs typeface="Arial"/>
              </a:rPr>
              <a:t>you </a:t>
            </a:r>
            <a:r>
              <a:rPr sz="1000" spc="-5" dirty="0">
                <a:latin typeface="Arial"/>
                <a:cs typeface="Arial"/>
              </a:rPr>
              <a:t>run to </a:t>
            </a:r>
            <a:r>
              <a:rPr sz="1000" spc="-10" dirty="0">
                <a:latin typeface="Arial"/>
                <a:cs typeface="Arial"/>
              </a:rPr>
              <a:t>obtain </a:t>
            </a:r>
            <a:r>
              <a:rPr sz="1000" spc="-5" dirty="0">
                <a:latin typeface="Arial"/>
                <a:cs typeface="Arial"/>
              </a:rPr>
              <a:t>this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output?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734791" y="1065137"/>
          <a:ext cx="1786889" cy="67615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740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3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61299">
                <a:tc>
                  <a:txBody>
                    <a:bodyPr/>
                    <a:lstStyle/>
                    <a:p>
                      <a:pPr marL="31750">
                        <a:lnSpc>
                          <a:spcPts val="1030"/>
                        </a:lnSpc>
                      </a:pPr>
                      <a:r>
                        <a:rPr sz="1500" spc="-7" baseline="-5555" dirty="0">
                          <a:latin typeface="Arial"/>
                          <a:cs typeface="Arial"/>
                        </a:rPr>
                        <a:t>A.</a:t>
                      </a:r>
                      <a:r>
                        <a:rPr sz="1500" spc="30" baseline="-55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java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1030"/>
                        </a:lnSpc>
                      </a:pPr>
                      <a:r>
                        <a:rPr sz="1000" spc="-5" dirty="0">
                          <a:latin typeface="Courier New"/>
                          <a:cs typeface="Courier New"/>
                        </a:rPr>
                        <a:t>MyFile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2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771">
                <a:tc>
                  <a:txBody>
                    <a:bodyPr/>
                    <a:lstStyle/>
                    <a:p>
                      <a:pPr marL="31750">
                        <a:lnSpc>
                          <a:spcPts val="1150"/>
                        </a:lnSpc>
                      </a:pPr>
                      <a:r>
                        <a:rPr sz="1500" spc="-7" baseline="-5555" dirty="0">
                          <a:latin typeface="Arial"/>
                          <a:cs typeface="Arial"/>
                        </a:rPr>
                        <a:t>B.</a:t>
                      </a:r>
                      <a:r>
                        <a:rPr sz="1500" spc="30" baseline="-55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java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1150"/>
                        </a:lnSpc>
                      </a:pPr>
                      <a:r>
                        <a:rPr sz="1000" spc="-5" dirty="0">
                          <a:latin typeface="Courier New"/>
                          <a:cs typeface="Courier New"/>
                        </a:rPr>
                        <a:t>MyFile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1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2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3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8100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4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834">
                <a:tc>
                  <a:txBody>
                    <a:bodyPr/>
                    <a:lstStyle/>
                    <a:p>
                      <a:pPr marL="31750">
                        <a:lnSpc>
                          <a:spcPts val="1150"/>
                        </a:lnSpc>
                      </a:pPr>
                      <a:r>
                        <a:rPr sz="1500" spc="-7" baseline="-5555" dirty="0">
                          <a:latin typeface="Arial"/>
                          <a:cs typeface="Arial"/>
                        </a:rPr>
                        <a:t>C.</a:t>
                      </a:r>
                      <a:r>
                        <a:rPr sz="1500" spc="352" baseline="-55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java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1150"/>
                        </a:lnSpc>
                      </a:pPr>
                      <a:r>
                        <a:rPr sz="1000" spc="-5" dirty="0">
                          <a:latin typeface="Courier New"/>
                          <a:cs typeface="Courier New"/>
                        </a:rPr>
                        <a:t>MyFile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1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2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2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249">
                <a:tc>
                  <a:txBody>
                    <a:bodyPr/>
                    <a:lstStyle/>
                    <a:p>
                      <a:pPr marL="31750">
                        <a:lnSpc>
                          <a:spcPts val="1150"/>
                        </a:lnSpc>
                      </a:pPr>
                      <a:r>
                        <a:rPr sz="1500" spc="-7" baseline="-5555" dirty="0">
                          <a:latin typeface="Arial"/>
                          <a:cs typeface="Arial"/>
                        </a:rPr>
                        <a:t>D.</a:t>
                      </a:r>
                      <a:r>
                        <a:rPr sz="1500" spc="352" baseline="-55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java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ctr">
                        <a:lnSpc>
                          <a:spcPts val="1150"/>
                        </a:lnSpc>
                      </a:pPr>
                      <a:r>
                        <a:rPr sz="1000" spc="-5" dirty="0">
                          <a:latin typeface="Courier New"/>
                          <a:cs typeface="Courier New"/>
                        </a:rPr>
                        <a:t>MyFile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 algn="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2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2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753841" y="1884692"/>
            <a:ext cx="144843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1940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3354323"/>
            <a:ext cx="4115178" cy="1990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341" y="5496547"/>
            <a:ext cx="1647189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 B C Work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done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 B C D Work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done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 Work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done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76225" algn="l"/>
              </a:tabLst>
            </a:pPr>
            <a:r>
              <a:rPr sz="1000" spc="-10" dirty="0">
                <a:latin typeface="Arial"/>
                <a:cs typeface="Arial"/>
              </a:rPr>
              <a:t>Compilation fails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76200" marR="46164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15621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716" y="7684007"/>
            <a:ext cx="5715000" cy="1485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84898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1342644"/>
            <a:ext cx="3733800" cy="236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894772"/>
            <a:ext cx="144843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-1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940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6509004"/>
            <a:ext cx="5652197" cy="7293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341" y="7244536"/>
            <a:ext cx="3924935" cy="1915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AutoNum type="alphaUcPeriod"/>
              <a:tabLst>
                <a:tab pos="2762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762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program compiles, </a:t>
            </a:r>
            <a:r>
              <a:rPr sz="1000" spc="-10" dirty="0">
                <a:latin typeface="Arial"/>
                <a:cs typeface="Arial"/>
              </a:rPr>
              <a:t>but it prints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nothing.</a:t>
            </a:r>
            <a:endParaRPr sz="100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spcBef>
                <a:spcPts val="8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HiHowAreYou removed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762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5" dirty="0">
                <a:latin typeface="Courier New"/>
                <a:cs typeface="Courier New"/>
              </a:rPr>
              <a:t>UnsupportedOperationException</a:t>
            </a:r>
            <a:r>
              <a:rPr sz="1000" spc="-35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thrown at 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76200" marR="27324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84898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1342644"/>
            <a:ext cx="4191371" cy="1591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056636"/>
            <a:ext cx="3042285" cy="31591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 dirty="0">
              <a:latin typeface="Arial"/>
              <a:cs typeface="Arial"/>
            </a:endParaRPr>
          </a:p>
          <a:p>
            <a:pPr marL="212090" marR="2736850" indent="-200025">
              <a:lnSpc>
                <a:spcPts val="11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 B</a:t>
            </a:r>
            <a:endParaRPr sz="1000" dirty="0">
              <a:latin typeface="Arial"/>
              <a:cs typeface="Arial"/>
            </a:endParaRPr>
          </a:p>
          <a:p>
            <a:pPr marL="212090" marR="2145665" indent="-200025">
              <a:lnSpc>
                <a:spcPts val="1100"/>
              </a:lnSpc>
              <a:spcBef>
                <a:spcPts val="2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element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  B element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7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NullPointerException</a:t>
            </a:r>
            <a:r>
              <a:rPr sz="1000" spc="-3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thrown at runtime.</a:t>
            </a:r>
            <a:endParaRPr sz="1000" dirty="0">
              <a:latin typeface="Arial"/>
              <a:cs typeface="Arial"/>
            </a:endParaRPr>
          </a:p>
          <a:p>
            <a:pPr marL="200025" marR="2631440" indent="-200025" algn="r">
              <a:lnSpc>
                <a:spcPts val="1150"/>
              </a:lnSpc>
              <a:spcBef>
                <a:spcPts val="254"/>
              </a:spcBef>
              <a:buAutoNum type="alphaUcPeriod"/>
              <a:tabLst>
                <a:tab pos="200025" algn="l"/>
              </a:tabLst>
            </a:pP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</a:t>
            </a:r>
            <a:endParaRPr sz="1000" dirty="0">
              <a:latin typeface="Arial"/>
              <a:cs typeface="Arial"/>
            </a:endParaRPr>
          </a:p>
          <a:p>
            <a:pPr marR="2631440" algn="r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B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191325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C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A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155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801353" cy="39627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7641" y="4890008"/>
            <a:ext cx="3331845" cy="2483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C B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A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30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500" spc="-7" baseline="5555" dirty="0">
                <a:latin typeface="Courier New"/>
                <a:cs typeface="Courier New"/>
              </a:rPr>
              <a:t>C</a:t>
            </a:r>
            <a:endParaRPr sz="1500" baseline="5555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8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A B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C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889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5" dirty="0">
                <a:latin typeface="Courier New"/>
                <a:cs typeface="Courier New"/>
              </a:rPr>
              <a:t>line </a:t>
            </a:r>
            <a:r>
              <a:rPr sz="1000" dirty="0">
                <a:latin typeface="Courier New"/>
                <a:cs typeface="Courier New"/>
              </a:rPr>
              <a:t>n1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33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n2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ourier New"/>
              <a:cs typeface="Courier New"/>
            </a:endParaRPr>
          </a:p>
          <a:p>
            <a:pPr marL="88900" marR="213360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156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this </a:t>
            </a:r>
            <a:r>
              <a:rPr sz="1000" spc="-5" dirty="0">
                <a:latin typeface="Arial"/>
                <a:cs typeface="Arial"/>
              </a:rPr>
              <a:t>code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the classes </a:t>
            </a:r>
            <a:r>
              <a:rPr sz="1000" spc="-5" dirty="0">
                <a:latin typeface="Courier New"/>
                <a:cs typeface="Courier New"/>
              </a:rPr>
              <a:t>MyException</a:t>
            </a:r>
            <a:r>
              <a:rPr sz="1000" spc="-30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Test</a:t>
            </a:r>
            <a:r>
              <a:rPr sz="1000" spc="-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654842" cy="372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7641" y="4641583"/>
            <a:ext cx="2667000" cy="2660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500" spc="-7" baseline="5555" dirty="0">
                <a:latin typeface="Courier New"/>
                <a:cs typeface="Courier New"/>
              </a:rPr>
              <a:t>A</a:t>
            </a:r>
            <a:endParaRPr sz="1500" baseline="5555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8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10" dirty="0">
                <a:latin typeface="Courier New"/>
                <a:cs typeface="Courier New"/>
              </a:rPr>
              <a:t>AB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88925" algn="l"/>
              </a:tabLst>
            </a:pPr>
            <a:r>
              <a:rPr sz="1000" spc="-5" dirty="0">
                <a:latin typeface="Arial"/>
                <a:cs typeface="Arial"/>
              </a:rPr>
              <a:t>A compile </a:t>
            </a:r>
            <a:r>
              <a:rPr sz="1000" dirty="0">
                <a:latin typeface="Arial"/>
                <a:cs typeface="Arial"/>
              </a:rPr>
              <a:t>time </a:t>
            </a:r>
            <a:r>
              <a:rPr sz="1000" spc="-10" dirty="0">
                <a:latin typeface="Arial"/>
                <a:cs typeface="Arial"/>
              </a:rPr>
              <a:t>error </a:t>
            </a:r>
            <a:r>
              <a:rPr sz="1000" spc="-5" dirty="0">
                <a:latin typeface="Arial"/>
                <a:cs typeface="Arial"/>
              </a:rPr>
              <a:t>occurs 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n1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spcBef>
                <a:spcPts val="25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500" spc="-7" baseline="5555" dirty="0">
                <a:latin typeface="Courier New"/>
                <a:cs typeface="Courier New"/>
              </a:rPr>
              <a:t>B</a:t>
            </a:r>
            <a:endParaRPr sz="1500" baseline="5555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500" spc="-7" baseline="5555" dirty="0">
                <a:latin typeface="Courier New"/>
                <a:cs typeface="Courier New"/>
              </a:rPr>
              <a:t>I</a:t>
            </a:r>
            <a:endParaRPr sz="1500" baseline="5555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Courier New"/>
              <a:cs typeface="Courier New"/>
            </a:endParaRPr>
          </a:p>
          <a:p>
            <a:pPr marL="88900" marR="146875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88900" marR="116332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157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6084570" cy="233299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280"/>
              </a:spcBef>
            </a:pP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accessible </a:t>
            </a:r>
            <a:r>
              <a:rPr sz="1000" dirty="0">
                <a:latin typeface="Arial"/>
                <a:cs typeface="Arial"/>
              </a:rPr>
              <a:t>from </a:t>
            </a:r>
            <a:r>
              <a:rPr sz="1000" spc="-10" dirty="0">
                <a:latin typeface="Arial"/>
                <a:cs typeface="Arial"/>
              </a:rPr>
              <a:t>other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objects.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8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Encapsulation ensures </a:t>
            </a:r>
            <a:r>
              <a:rPr sz="1000" spc="-5" dirty="0">
                <a:latin typeface="Arial"/>
                <a:cs typeface="Arial"/>
              </a:rPr>
              <a:t>that classes can </a:t>
            </a:r>
            <a:r>
              <a:rPr sz="1000" spc="-10" dirty="0">
                <a:latin typeface="Arial"/>
                <a:cs typeface="Arial"/>
              </a:rPr>
              <a:t>be designed </a:t>
            </a:r>
            <a:r>
              <a:rPr sz="1000" spc="-5" dirty="0">
                <a:latin typeface="Arial"/>
                <a:cs typeface="Arial"/>
              </a:rPr>
              <a:t>so that their methods </a:t>
            </a:r>
            <a:r>
              <a:rPr sz="1000" spc="-10" dirty="0">
                <a:latin typeface="Arial"/>
                <a:cs typeface="Arial"/>
              </a:rPr>
              <a:t>are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inheritable.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Encapsulation ensures </a:t>
            </a:r>
            <a:r>
              <a:rPr sz="1000" spc="-5" dirty="0">
                <a:latin typeface="Arial"/>
                <a:cs typeface="Arial"/>
              </a:rPr>
              <a:t>that classes can </a:t>
            </a:r>
            <a:r>
              <a:rPr sz="1000" spc="-10" dirty="0">
                <a:latin typeface="Arial"/>
                <a:cs typeface="Arial"/>
              </a:rPr>
              <a:t>be designed with </a:t>
            </a:r>
            <a:r>
              <a:rPr sz="1000" dirty="0">
                <a:latin typeface="Arial"/>
                <a:cs typeface="Arial"/>
              </a:rPr>
              <a:t>some </a:t>
            </a:r>
            <a:r>
              <a:rPr sz="1000" spc="-10" dirty="0">
                <a:latin typeface="Arial"/>
                <a:cs typeface="Arial"/>
              </a:rPr>
              <a:t>fields and </a:t>
            </a:r>
            <a:r>
              <a:rPr sz="1000" spc="-5" dirty="0">
                <a:latin typeface="Arial"/>
                <a:cs typeface="Arial"/>
              </a:rPr>
              <a:t>methods </a:t>
            </a:r>
            <a:r>
              <a:rPr sz="1000" spc="-10" dirty="0">
                <a:latin typeface="Arial"/>
                <a:cs typeface="Arial"/>
              </a:rPr>
              <a:t>declared </a:t>
            </a:r>
            <a:r>
              <a:rPr sz="1000" spc="-5" dirty="0">
                <a:latin typeface="Arial"/>
                <a:cs typeface="Arial"/>
              </a:rPr>
              <a:t>as</a:t>
            </a:r>
            <a:r>
              <a:rPr sz="1000" spc="2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abstract.</a:t>
            </a:r>
            <a:endParaRPr sz="1000">
              <a:latin typeface="Arial"/>
              <a:cs typeface="Arial"/>
            </a:endParaRPr>
          </a:p>
          <a:p>
            <a:pPr marL="212090" marR="5080" indent="-200025">
              <a:lnSpc>
                <a:spcPts val="1100"/>
              </a:lnSpc>
              <a:spcBef>
                <a:spcPts val="315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Encapsulation ensures </a:t>
            </a:r>
            <a:r>
              <a:rPr sz="1000" spc="-5" dirty="0">
                <a:latin typeface="Arial"/>
                <a:cs typeface="Arial"/>
              </a:rPr>
              <a:t>that classes can </a:t>
            </a:r>
            <a:r>
              <a:rPr sz="1000" spc="-10" dirty="0">
                <a:latin typeface="Arial"/>
                <a:cs typeface="Arial"/>
              </a:rPr>
              <a:t>be designed </a:t>
            </a:r>
            <a:r>
              <a:rPr sz="1000" spc="-5" dirty="0">
                <a:latin typeface="Arial"/>
                <a:cs typeface="Arial"/>
              </a:rPr>
              <a:t>so that </a:t>
            </a:r>
            <a:r>
              <a:rPr sz="1000" spc="-10" dirty="0">
                <a:latin typeface="Arial"/>
                <a:cs typeface="Arial"/>
              </a:rPr>
              <a:t>if </a:t>
            </a:r>
            <a:r>
              <a:rPr sz="1000" spc="-5" dirty="0">
                <a:latin typeface="Arial"/>
                <a:cs typeface="Arial"/>
              </a:rPr>
              <a:t>a method </a:t>
            </a:r>
            <a:r>
              <a:rPr sz="1000" spc="-10" dirty="0">
                <a:latin typeface="Arial"/>
                <a:cs typeface="Arial"/>
              </a:rPr>
              <a:t>has </a:t>
            </a:r>
            <a:r>
              <a:rPr sz="1000" spc="-5" dirty="0">
                <a:latin typeface="Arial"/>
                <a:cs typeface="Arial"/>
              </a:rPr>
              <a:t>an argument </a:t>
            </a:r>
            <a:r>
              <a:rPr sz="1000" spc="-15" dirty="0">
                <a:latin typeface="Arial"/>
                <a:cs typeface="Arial"/>
              </a:rPr>
              <a:t>MyType </a:t>
            </a:r>
            <a:r>
              <a:rPr sz="1000" spc="-5" dirty="0">
                <a:latin typeface="Arial"/>
                <a:cs typeface="Arial"/>
              </a:rPr>
              <a:t>x, </a:t>
            </a:r>
            <a:r>
              <a:rPr sz="1000" spc="-10" dirty="0">
                <a:latin typeface="Arial"/>
                <a:cs typeface="Arial"/>
              </a:rPr>
              <a:t>any  subclass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15" dirty="0">
                <a:latin typeface="Arial"/>
                <a:cs typeface="Arial"/>
              </a:rPr>
              <a:t>MyType </a:t>
            </a:r>
            <a:r>
              <a:rPr sz="1000" spc="-5" dirty="0">
                <a:latin typeface="Arial"/>
                <a:cs typeface="Arial"/>
              </a:rPr>
              <a:t>can be passed to that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496316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 fragment from three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37" y="3206495"/>
            <a:ext cx="2648690" cy="3247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6577038"/>
            <a:ext cx="42767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 </a:t>
            </a:r>
            <a:r>
              <a:rPr sz="1000" spc="-5" dirty="0">
                <a:latin typeface="Arial"/>
                <a:cs typeface="Arial"/>
              </a:rPr>
              <a:t>2, </a:t>
            </a:r>
            <a:r>
              <a:rPr sz="1000" spc="-10" dirty="0">
                <a:latin typeface="Arial"/>
                <a:cs typeface="Arial"/>
              </a:rPr>
              <a:t>enables </a:t>
            </a:r>
            <a:r>
              <a:rPr sz="1000" spc="-5" dirty="0">
                <a:latin typeface="Arial"/>
                <a:cs typeface="Arial"/>
              </a:rPr>
              <a:t>the code to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compile?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16" y="6893052"/>
            <a:ext cx="3238500" cy="2162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952619" cy="2638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536670"/>
            <a:ext cx="107950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5360" y="3877055"/>
            <a:ext cx="1219200" cy="4861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4420603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4456176"/>
            <a:ext cx="456879" cy="562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4985385"/>
            <a:ext cx="1139190" cy="40640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500" spc="-7" baseline="-5555" dirty="0">
                <a:latin typeface="Arial"/>
                <a:cs typeface="Arial"/>
              </a:rPr>
              <a:t>C. </a:t>
            </a:r>
            <a:r>
              <a:rPr sz="1000" spc="-5" dirty="0">
                <a:latin typeface="Courier New"/>
                <a:cs typeface="Courier New"/>
              </a:rPr>
              <a:t>Invalid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Name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5250179"/>
            <a:ext cx="1219200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5802909"/>
            <a:ext cx="1431925" cy="90424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0353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75716" y="6772456"/>
            <a:ext cx="2648712" cy="9526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3841" y="7852702"/>
            <a:ext cx="4782185" cy="1338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statements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</a:t>
            </a:r>
            <a:r>
              <a:rPr sz="1000" spc="-5" dirty="0">
                <a:latin typeface="Arial"/>
                <a:cs typeface="Arial"/>
              </a:rPr>
              <a:t>the structure of a Java class? (Choose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three.)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class cannot </a:t>
            </a:r>
            <a:r>
              <a:rPr sz="1000" spc="-10" dirty="0">
                <a:latin typeface="Arial"/>
                <a:cs typeface="Arial"/>
              </a:rPr>
              <a:t>have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same </a:t>
            </a:r>
            <a:r>
              <a:rPr sz="1000" spc="-5" dirty="0">
                <a:latin typeface="Arial"/>
                <a:cs typeface="Arial"/>
              </a:rPr>
              <a:t>name as its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field.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public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dirty="0">
                <a:latin typeface="Arial"/>
                <a:cs typeface="Arial"/>
              </a:rPr>
              <a:t>must </a:t>
            </a:r>
            <a:r>
              <a:rPr sz="1000" spc="-10" dirty="0">
                <a:latin typeface="Arial"/>
                <a:cs typeface="Arial"/>
              </a:rPr>
              <a:t>have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main</a:t>
            </a:r>
            <a:r>
              <a:rPr sz="1000" spc="-3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class can </a:t>
            </a:r>
            <a:r>
              <a:rPr sz="1000" spc="-10" dirty="0">
                <a:latin typeface="Arial"/>
                <a:cs typeface="Arial"/>
              </a:rPr>
              <a:t>have </a:t>
            </a:r>
            <a:r>
              <a:rPr sz="1000" spc="-5" dirty="0">
                <a:latin typeface="Arial"/>
                <a:cs typeface="Arial"/>
              </a:rPr>
              <a:t>final static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class can </a:t>
            </a:r>
            <a:r>
              <a:rPr sz="1000" spc="-10" dirty="0">
                <a:latin typeface="Arial"/>
                <a:cs typeface="Arial"/>
              </a:rPr>
              <a:t>have overloaded private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constructors.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Fields </a:t>
            </a:r>
            <a:r>
              <a:rPr sz="1000" spc="-10" dirty="0">
                <a:latin typeface="Arial"/>
                <a:cs typeface="Arial"/>
              </a:rPr>
              <a:t>need </a:t>
            </a:r>
            <a:r>
              <a:rPr sz="1000" spc="-5" dirty="0">
                <a:latin typeface="Arial"/>
                <a:cs typeface="Arial"/>
              </a:rPr>
              <a:t>to be </a:t>
            </a:r>
            <a:r>
              <a:rPr sz="1000" spc="-10" dirty="0">
                <a:latin typeface="Arial"/>
                <a:cs typeface="Arial"/>
              </a:rPr>
              <a:t>initialized before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use.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3312795" cy="16818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F. Methods </a:t>
            </a:r>
            <a:r>
              <a:rPr sz="1000" spc="-10" dirty="0">
                <a:latin typeface="Arial"/>
                <a:cs typeface="Arial"/>
              </a:rPr>
              <a:t>and fields </a:t>
            </a:r>
            <a:r>
              <a:rPr sz="1000" spc="-5" dirty="0">
                <a:latin typeface="Arial"/>
                <a:cs typeface="Arial"/>
              </a:rPr>
              <a:t>are </a:t>
            </a:r>
            <a:r>
              <a:rPr sz="1000" spc="-10" dirty="0">
                <a:latin typeface="Arial"/>
                <a:cs typeface="Arial"/>
              </a:rPr>
              <a:t>optional </a:t>
            </a:r>
            <a:r>
              <a:rPr sz="1000" spc="-5" dirty="0">
                <a:latin typeface="Arial"/>
                <a:cs typeface="Arial"/>
              </a:rPr>
              <a:t>components of a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 dirty="0">
              <a:latin typeface="Arial"/>
              <a:cs typeface="Arial"/>
            </a:endParaRPr>
          </a:p>
          <a:p>
            <a:pPr marL="12700" marR="2015489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BDE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CDF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159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535935"/>
            <a:ext cx="3334512" cy="22094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877866"/>
            <a:ext cx="3005455" cy="279243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modifications </a:t>
            </a:r>
            <a:r>
              <a:rPr sz="1000" spc="-10" dirty="0">
                <a:latin typeface="Arial"/>
                <a:cs typeface="Arial"/>
              </a:rPr>
              <a:t>enable </a:t>
            </a:r>
            <a:r>
              <a:rPr sz="1000" spc="-5" dirty="0">
                <a:latin typeface="Arial"/>
                <a:cs typeface="Arial"/>
              </a:rPr>
              <a:t>the code to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compile?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8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protected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8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public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10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protected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4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public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2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public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Arial"/>
              <a:cs typeface="Arial"/>
            </a:endParaRPr>
          </a:p>
          <a:p>
            <a:pPr marL="12700" marR="179260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AC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or BC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160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these</a:t>
            </a:r>
            <a:r>
              <a:rPr sz="1000" spc="-5" dirty="0">
                <a:latin typeface="Arial"/>
                <a:cs typeface="Arial"/>
              </a:rPr>
              <a:t> classes: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810743" cy="197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870695"/>
            <a:ext cx="130175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this </a:t>
            </a:r>
            <a:r>
              <a:rPr sz="1000" spc="-5" dirty="0">
                <a:latin typeface="Courier New"/>
                <a:cs typeface="Courier New"/>
              </a:rPr>
              <a:t>main</a:t>
            </a:r>
            <a:r>
              <a:rPr sz="1000" spc="-38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3194304"/>
            <a:ext cx="3877055" cy="10759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7641" y="4393146"/>
            <a:ext cx="5147945" cy="28371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options</a:t>
            </a:r>
            <a:r>
              <a:rPr sz="1000" spc="-5" dirty="0">
                <a:latin typeface="Arial"/>
                <a:cs typeface="Arial"/>
              </a:rPr>
              <a:t> compile </a:t>
            </a:r>
            <a:r>
              <a:rPr sz="1000" spc="-10" dirty="0">
                <a:latin typeface="Arial"/>
                <a:cs typeface="Arial"/>
              </a:rPr>
              <a:t>when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placed</a:t>
            </a:r>
            <a:r>
              <a:rPr sz="1000" spc="-5" dirty="0">
                <a:latin typeface="Arial"/>
                <a:cs typeface="Arial"/>
              </a:rPr>
              <a:t> at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dirty="0">
                <a:latin typeface="Courier New"/>
                <a:cs typeface="Courier New"/>
              </a:rPr>
              <a:t> n1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of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main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method? (Choose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director.stockOptions =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1_000;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employee.salary =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50_000;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manager.budget = 1_000_000;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manager.stockOption =</a:t>
            </a:r>
            <a:r>
              <a:rPr sz="1000" spc="-8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500;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employee.budget =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200_000;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director.salary =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80_000;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urier New"/>
              <a:cs typeface="Courier New"/>
            </a:endParaRPr>
          </a:p>
          <a:p>
            <a:pPr marL="88900" marR="387286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BF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161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716" y="7368540"/>
            <a:ext cx="5654842" cy="1385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8892092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041" y="744740"/>
            <a:ext cx="2002789" cy="202755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62890" marR="55880" indent="-200025">
              <a:lnSpc>
                <a:spcPts val="1060"/>
              </a:lnSpc>
              <a:spcBef>
                <a:spcPts val="245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Welcome Visit Count:0  Welcome Visit Count: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225"/>
              </a:spcBef>
              <a:buAutoNum type="alphaUcPeriod"/>
              <a:tabLst>
                <a:tab pos="2635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n2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635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n1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62890" marR="55880" indent="-200025">
              <a:lnSpc>
                <a:spcPts val="1060"/>
              </a:lnSpc>
              <a:spcBef>
                <a:spcPts val="295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Welcome Visit Count:0  Welcome Visit Count: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0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63500" marR="823594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63500" marR="525145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910839"/>
            <a:ext cx="5715000" cy="16855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723930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162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5181600"/>
            <a:ext cx="2637252" cy="19157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7247699"/>
            <a:ext cx="13430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code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716" y="7563611"/>
            <a:ext cx="1609344" cy="12352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8963687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041" y="721334"/>
            <a:ext cx="1495425" cy="177990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62890" indent="-200025">
              <a:lnSpc>
                <a:spcPct val="100000"/>
              </a:lnSpc>
              <a:spcBef>
                <a:spcPts val="280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C1C2</a:t>
            </a:r>
            <a:endParaRPr sz="100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180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C1C1</a:t>
            </a:r>
            <a:endParaRPr sz="100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635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spcBef>
                <a:spcPts val="85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C2C2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63500" marR="3232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635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639567"/>
            <a:ext cx="4934712" cy="5674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8482126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163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16" y="775716"/>
            <a:ext cx="4686300" cy="15339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451620"/>
            <a:ext cx="14319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2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0 2 4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0 2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</a:t>
            </a:r>
            <a:r>
              <a:rPr sz="1000" spc="-10" dirty="0">
                <a:latin typeface="Arial"/>
                <a:cs typeface="Arial"/>
              </a:rPr>
              <a:t>Compilation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fails.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4639055"/>
            <a:ext cx="1933956" cy="515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5281638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164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716" y="5739384"/>
            <a:ext cx="4276344" cy="2971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8872233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1431925" cy="176593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spc="-5" dirty="0">
                <a:latin typeface="Arial"/>
                <a:cs typeface="Arial"/>
              </a:rPr>
              <a:t>A.  3 4 5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Arial"/>
                <a:cs typeface="Arial"/>
              </a:rPr>
              <a:t>B.  3 4 3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C.  5 4 5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D.  3 6 5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639567"/>
            <a:ext cx="1933956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262312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165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35" y="3796370"/>
            <a:ext cx="2743907" cy="228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4176725"/>
            <a:ext cx="6051550" cy="34541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5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requirements:</a:t>
            </a:r>
            <a:endParaRPr sz="1000" dirty="0">
              <a:latin typeface="Arial"/>
              <a:cs typeface="Arial"/>
            </a:endParaRPr>
          </a:p>
          <a:p>
            <a:pPr marL="153035" indent="-140970">
              <a:lnSpc>
                <a:spcPts val="1105"/>
              </a:lnSpc>
              <a:buAutoNum type="arabicPeriod"/>
              <a:tabLst>
                <a:tab pos="153670" algn="l"/>
              </a:tabLst>
            </a:pPr>
            <a:r>
              <a:rPr sz="1000" spc="-5" dirty="0">
                <a:latin typeface="Arial"/>
                <a:cs typeface="Arial"/>
              </a:rPr>
              <a:t>Process </a:t>
            </a:r>
            <a:r>
              <a:rPr sz="1000" spc="-10" dirty="0">
                <a:latin typeface="Arial"/>
                <a:cs typeface="Arial"/>
              </a:rPr>
              <a:t>all the </a:t>
            </a:r>
            <a:r>
              <a:rPr sz="1000" spc="-5" dirty="0">
                <a:latin typeface="Arial"/>
                <a:cs typeface="Arial"/>
              </a:rPr>
              <a:t>elements of the array in the reverse </a:t>
            </a:r>
            <a:r>
              <a:rPr sz="1000" spc="-10" dirty="0">
                <a:latin typeface="Arial"/>
                <a:cs typeface="Arial"/>
              </a:rPr>
              <a:t>order </a:t>
            </a:r>
            <a:r>
              <a:rPr sz="1000" spc="-5" dirty="0">
                <a:latin typeface="Arial"/>
                <a:cs typeface="Arial"/>
              </a:rPr>
              <a:t>of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entry.</a:t>
            </a:r>
            <a:endParaRPr sz="1000" dirty="0">
              <a:latin typeface="Arial"/>
              <a:cs typeface="Arial"/>
            </a:endParaRPr>
          </a:p>
          <a:p>
            <a:pPr marL="153035" indent="-140970">
              <a:lnSpc>
                <a:spcPts val="1105"/>
              </a:lnSpc>
              <a:buAutoNum type="arabicPeriod"/>
              <a:tabLst>
                <a:tab pos="153670" algn="l"/>
              </a:tabLst>
            </a:pPr>
            <a:r>
              <a:rPr sz="1000" spc="-5" dirty="0">
                <a:latin typeface="Arial"/>
                <a:cs typeface="Arial"/>
              </a:rPr>
              <a:t>Process </a:t>
            </a:r>
            <a:r>
              <a:rPr sz="1000" spc="-10" dirty="0">
                <a:latin typeface="Arial"/>
                <a:cs typeface="Arial"/>
              </a:rPr>
              <a:t>all the </a:t>
            </a:r>
            <a:r>
              <a:rPr sz="1000" spc="-5" dirty="0">
                <a:latin typeface="Arial"/>
                <a:cs typeface="Arial"/>
              </a:rPr>
              <a:t>elements of the array in the </a:t>
            </a:r>
            <a:r>
              <a:rPr sz="1000" spc="-10" dirty="0">
                <a:latin typeface="Arial"/>
                <a:cs typeface="Arial"/>
              </a:rPr>
              <a:t>order </a:t>
            </a:r>
            <a:r>
              <a:rPr sz="1000" spc="-5" dirty="0">
                <a:latin typeface="Arial"/>
                <a:cs typeface="Arial"/>
              </a:rPr>
              <a:t>of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entry.</a:t>
            </a:r>
            <a:endParaRPr sz="1000" dirty="0">
              <a:latin typeface="Arial"/>
              <a:cs typeface="Arial"/>
            </a:endParaRPr>
          </a:p>
          <a:p>
            <a:pPr marL="153035" indent="-140970">
              <a:lnSpc>
                <a:spcPts val="1150"/>
              </a:lnSpc>
              <a:buAutoNum type="arabicPeriod"/>
              <a:tabLst>
                <a:tab pos="153670" algn="l"/>
              </a:tabLst>
            </a:pPr>
            <a:r>
              <a:rPr sz="1000" spc="-5" dirty="0">
                <a:latin typeface="Arial"/>
                <a:cs typeface="Arial"/>
              </a:rPr>
              <a:t>Process alternating elements of the array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order </a:t>
            </a:r>
            <a:r>
              <a:rPr sz="1000" spc="-5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entry.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statements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true? (Choose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Requirements 1, 2,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3 can 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enhanced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Requirements 1, 2,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3 can 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the standard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Requirements 2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3 </a:t>
            </a:r>
            <a:r>
              <a:rPr sz="1000" spc="-10" dirty="0">
                <a:latin typeface="Arial"/>
                <a:cs typeface="Arial"/>
              </a:rPr>
              <a:t>CANNOT </a:t>
            </a:r>
            <a:r>
              <a:rPr sz="1000" spc="-5" dirty="0">
                <a:latin typeface="Arial"/>
                <a:cs typeface="Arial"/>
              </a:rPr>
              <a:t>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the standard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 2 can 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enhanced </a:t>
            </a:r>
            <a:r>
              <a:rPr sz="1000" spc="-5" dirty="0">
                <a:latin typeface="Arial"/>
                <a:cs typeface="Arial"/>
              </a:rPr>
              <a:t>for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 3 </a:t>
            </a:r>
            <a:r>
              <a:rPr sz="1000" spc="-10" dirty="0">
                <a:latin typeface="Arial"/>
                <a:cs typeface="Arial"/>
              </a:rPr>
              <a:t>CANNOT </a:t>
            </a:r>
            <a:r>
              <a:rPr sz="1000" spc="-5" dirty="0">
                <a:latin typeface="Arial"/>
                <a:cs typeface="Arial"/>
              </a:rPr>
              <a:t>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either the </a:t>
            </a:r>
            <a:r>
              <a:rPr sz="1000" spc="-10" dirty="0">
                <a:latin typeface="Arial"/>
                <a:cs typeface="Arial"/>
              </a:rPr>
              <a:t>enhanced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loop </a:t>
            </a:r>
            <a:r>
              <a:rPr sz="1000" spc="-5" dirty="0">
                <a:latin typeface="Arial"/>
                <a:cs typeface="Arial"/>
              </a:rPr>
              <a:t>or the standard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483870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BC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BD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166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267951" cy="2581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480257"/>
            <a:ext cx="107950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42059" y="3896913"/>
            <a:ext cx="924257" cy="562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4478528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4514088"/>
            <a:ext cx="914741" cy="609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5171960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5283708"/>
            <a:ext cx="991295" cy="5429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5912573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5360" y="5948171"/>
            <a:ext cx="838513" cy="533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3841" y="6785876"/>
            <a:ext cx="1431925" cy="90424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0353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75716" y="7828788"/>
            <a:ext cx="1914144" cy="68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3841" y="8642146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167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715000" cy="502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927877"/>
            <a:ext cx="3511550" cy="25063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A. 97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98</a:t>
            </a:r>
            <a:endParaRPr sz="1000">
              <a:latin typeface="Arial"/>
              <a:cs typeface="Arial"/>
            </a:endParaRPr>
          </a:p>
          <a:p>
            <a:pPr marL="21209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99 </a:t>
            </a:r>
            <a:r>
              <a:rPr sz="1000" spc="-10" dirty="0">
                <a:latin typeface="Arial"/>
                <a:cs typeface="Arial"/>
              </a:rPr>
              <a:t>100 null null null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5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97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98</a:t>
            </a:r>
            <a:endParaRPr sz="1000">
              <a:latin typeface="Arial"/>
              <a:cs typeface="Arial"/>
            </a:endParaRPr>
          </a:p>
          <a:p>
            <a:pPr marL="21209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99 </a:t>
            </a:r>
            <a:r>
              <a:rPr sz="1000" spc="-10" dirty="0">
                <a:latin typeface="Arial"/>
                <a:cs typeface="Arial"/>
              </a:rPr>
              <a:t>100 101 102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103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NullPointerException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ArraylndexOutOfBoundsException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3895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12700" marR="208407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8572500"/>
            <a:ext cx="5715000" cy="6675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84898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168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09" y="1342644"/>
            <a:ext cx="4276350" cy="21534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619017"/>
            <a:ext cx="47853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 n1, enables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App </a:t>
            </a:r>
            <a:r>
              <a:rPr sz="1000" spc="-5" dirty="0">
                <a:latin typeface="Arial"/>
                <a:cs typeface="Arial"/>
              </a:rPr>
              <a:t>class to print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Equal?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3549" y="3934967"/>
            <a:ext cx="5647166" cy="1972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6029452"/>
            <a:ext cx="1448435" cy="21958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263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169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1431925" cy="23698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8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8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this </a:t>
            </a:r>
            <a:r>
              <a:rPr sz="1000" spc="-5" dirty="0">
                <a:latin typeface="Arial"/>
                <a:cs typeface="Arial"/>
              </a:rPr>
              <a:t>class: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3243072"/>
            <a:ext cx="5665014" cy="1924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5289346"/>
            <a:ext cx="3047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this </a:t>
            </a:r>
            <a:r>
              <a:rPr sz="1000" spc="-5" dirty="0">
                <a:latin typeface="Courier New"/>
                <a:cs typeface="Courier New"/>
              </a:rPr>
              <a:t>main</a:t>
            </a:r>
            <a:r>
              <a:rPr sz="1000" spc="-2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method, </a:t>
            </a:r>
            <a:r>
              <a:rPr sz="1000" spc="-10" dirty="0">
                <a:latin typeface="Arial"/>
                <a:cs typeface="Arial"/>
              </a:rPr>
              <a:t>located in another </a:t>
            </a:r>
            <a:r>
              <a:rPr sz="1000" spc="-5" dirty="0">
                <a:latin typeface="Arial"/>
                <a:cs typeface="Arial"/>
              </a:rPr>
              <a:t>class: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3225" y="5612891"/>
            <a:ext cx="5657490" cy="7147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341" y="6450546"/>
            <a:ext cx="6701059" cy="2330766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76200" marR="43180">
              <a:lnSpc>
                <a:spcPts val="1100"/>
              </a:lnSpc>
              <a:spcBef>
                <a:spcPts val="21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</a:t>
            </a:r>
            <a:r>
              <a:rPr sz="1000" spc="-10" dirty="0">
                <a:latin typeface="Arial"/>
                <a:cs typeface="Arial"/>
              </a:rPr>
              <a:t>lines, when inserted independently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n1, </a:t>
            </a:r>
            <a:r>
              <a:rPr sz="1000" spc="-5" dirty="0">
                <a:latin typeface="Arial"/>
                <a:cs typeface="Arial"/>
              </a:rPr>
              <a:t>cause the </a:t>
            </a:r>
            <a:r>
              <a:rPr sz="1000" spc="-10" dirty="0">
                <a:latin typeface="Arial"/>
                <a:cs typeface="Arial"/>
              </a:rPr>
              <a:t>program </a:t>
            </a:r>
            <a:r>
              <a:rPr sz="1000" spc="-5" dirty="0">
                <a:latin typeface="Arial"/>
                <a:cs typeface="Arial"/>
              </a:rPr>
              <a:t>to print a 0 </a:t>
            </a:r>
            <a:r>
              <a:rPr sz="1000" spc="-10" dirty="0">
                <a:latin typeface="Arial"/>
                <a:cs typeface="Arial"/>
              </a:rPr>
              <a:t>balance? </a:t>
            </a:r>
            <a:r>
              <a:rPr sz="1000" spc="-5" dirty="0">
                <a:latin typeface="Arial"/>
                <a:cs typeface="Arial"/>
              </a:rPr>
              <a:t>(Choose  three.)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acct.setAmount(-acct.getAmount());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acct.amount = </a:t>
            </a:r>
            <a:r>
              <a:rPr sz="1000" dirty="0">
                <a:latin typeface="Courier New"/>
                <a:cs typeface="Courier New"/>
              </a:rPr>
              <a:t>0; </a:t>
            </a:r>
            <a:r>
              <a:rPr sz="1000" spc="-5" dirty="0">
                <a:latin typeface="Courier New"/>
                <a:cs typeface="Courier New"/>
              </a:rPr>
              <a:t>&lt;option D earlier&gt;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acct.setAmount(0);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acct.getAmount() = 0; &lt;option E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earlier&gt;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this.amount = </a:t>
            </a:r>
            <a:r>
              <a:rPr sz="1000" dirty="0">
                <a:latin typeface="Courier New"/>
                <a:cs typeface="Courier New"/>
              </a:rPr>
              <a:t>0; </a:t>
            </a:r>
            <a:r>
              <a:rPr sz="1000" spc="-5" dirty="0">
                <a:latin typeface="Courier New"/>
                <a:cs typeface="Courier New"/>
              </a:rPr>
              <a:t>&lt;option A earlier&gt;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acct.changeAmount(0); &lt;option F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earlier&gt;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acct.changeAmount(-acct.amount); &lt;option G earlier&gt;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urier New"/>
              <a:cs typeface="Courier New"/>
            </a:endParaRPr>
          </a:p>
          <a:p>
            <a:pPr marL="76200" marR="478345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</a:t>
            </a:r>
            <a:r>
              <a:rPr sz="1000" b="1" spc="-10">
                <a:latin typeface="Arial"/>
                <a:cs typeface="Arial"/>
              </a:rPr>
              <a:t>: </a:t>
            </a:r>
            <a:r>
              <a:rPr sz="1000" spc="-5">
                <a:latin typeface="Arial"/>
                <a:cs typeface="Arial"/>
              </a:rPr>
              <a:t>BDF</a:t>
            </a:r>
            <a:r>
              <a:rPr lang="en-US" sz="1000" spc="-5">
                <a:latin typeface="Arial"/>
                <a:cs typeface="Arial"/>
              </a:rPr>
              <a:t> -&gt; </a:t>
            </a:r>
            <a:r>
              <a:rPr lang="en-US" sz="1000" spc="-5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CG</a:t>
            </a:r>
            <a:endParaRPr lang="en-US" sz="1000" b="1" spc="-5">
              <a:solidFill>
                <a:srgbClr val="FF0000"/>
              </a:solidFill>
              <a:latin typeface="Arial"/>
              <a:cs typeface="Arial"/>
            </a:endParaRPr>
          </a:p>
          <a:p>
            <a:pPr marL="76200" marR="4783455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004" y="775716"/>
            <a:ext cx="5652711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184651"/>
            <a:ext cx="1448435" cy="2707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C 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31940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B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170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5843122"/>
            <a:ext cx="5625981" cy="7176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7641" y="6683794"/>
            <a:ext cx="228155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85"/>
              </a:spcBef>
            </a:pPr>
            <a:r>
              <a:rPr sz="1500" spc="-7" baseline="-5555" dirty="0">
                <a:latin typeface="Arial"/>
                <a:cs typeface="Arial"/>
              </a:rPr>
              <a:t>B.</a:t>
            </a:r>
            <a:r>
              <a:rPr sz="1500" spc="104" baseline="-555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2014-07-31T01:01:00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ct val="100000"/>
              </a:lnSpc>
              <a:spcBef>
                <a:spcPts val="190"/>
              </a:spcBef>
            </a:pPr>
            <a:r>
              <a:rPr sz="1500" spc="-7" baseline="-5555" dirty="0">
                <a:latin typeface="Arial"/>
                <a:cs typeface="Arial"/>
              </a:rPr>
              <a:t>C.</a:t>
            </a:r>
            <a:r>
              <a:rPr sz="1500" spc="30" baseline="-555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2014-07-31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ct val="100000"/>
              </a:lnSpc>
              <a:spcBef>
                <a:spcPts val="195"/>
              </a:spcBef>
            </a:pPr>
            <a:r>
              <a:rPr sz="1500" spc="-7" baseline="-5555" dirty="0">
                <a:latin typeface="Arial"/>
                <a:cs typeface="Arial"/>
              </a:rPr>
              <a:t>D.</a:t>
            </a:r>
            <a:r>
              <a:rPr sz="1500" spc="22" baseline="-555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2014-09-30T00:00:00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88900" marR="108331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171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19677" y="775716"/>
            <a:ext cx="5671038" cy="4011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918976"/>
            <a:ext cx="5759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Test.java: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23347" y="5234940"/>
            <a:ext cx="5153753" cy="1904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7310056"/>
            <a:ext cx="2500630" cy="66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 marL="12700" marR="5715">
              <a:lnSpc>
                <a:spcPct val="121000"/>
              </a:lnSpc>
              <a:spcBef>
                <a:spcPts val="950"/>
              </a:spcBef>
            </a:pPr>
            <a:r>
              <a:rPr sz="1000" spc="-5" dirty="0">
                <a:latin typeface="Arial"/>
                <a:cs typeface="Arial"/>
              </a:rPr>
              <a:t>A. </a:t>
            </a: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in the </a:t>
            </a:r>
            <a:r>
              <a:rPr sz="1000" spc="-5" dirty="0">
                <a:latin typeface="Courier New"/>
                <a:cs typeface="Courier New"/>
              </a:rPr>
              <a:t>Employee</a:t>
            </a:r>
            <a:r>
              <a:rPr sz="1000" spc="-260" dirty="0">
                <a:latin typeface="Courier New"/>
                <a:cs typeface="Courier New"/>
              </a:rPr>
              <a:t> </a:t>
            </a:r>
            <a:r>
              <a:rPr sz="1000" dirty="0">
                <a:latin typeface="Arial"/>
                <a:cs typeface="Arial"/>
              </a:rPr>
              <a:t>class.  </a:t>
            </a: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7834883"/>
            <a:ext cx="1752229" cy="609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8492756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8528304"/>
            <a:ext cx="1667255" cy="6103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27291"/>
            <a:ext cx="3628390" cy="18624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340"/>
              </a:spcBef>
              <a:buAutoNum type="alphaUcPeriod" startAt="4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in the </a:t>
            </a:r>
            <a:r>
              <a:rPr sz="1000" spc="-5" dirty="0">
                <a:latin typeface="Courier New"/>
                <a:cs typeface="Courier New"/>
              </a:rPr>
              <a:t>Test</a:t>
            </a:r>
            <a:r>
              <a:rPr sz="1000" spc="-335" dirty="0">
                <a:latin typeface="Courier New"/>
                <a:cs typeface="Courier New"/>
              </a:rPr>
              <a:t> </a:t>
            </a:r>
            <a:r>
              <a:rPr sz="1000" dirty="0">
                <a:latin typeface="Arial"/>
                <a:cs typeface="Arial"/>
              </a:rPr>
              <a:t>class.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40"/>
              </a:spcBef>
              <a:buAutoNum type="alphaUcPeriod" startAt="4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Both </a:t>
            </a:r>
            <a:r>
              <a:rPr sz="1000" spc="-1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Employee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Test</a:t>
            </a:r>
            <a:r>
              <a:rPr sz="1000" spc="-3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fail </a:t>
            </a:r>
            <a:r>
              <a:rPr sz="1000" spc="-1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compile.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"/>
              <a:cs typeface="Arial"/>
            </a:endParaRPr>
          </a:p>
          <a:p>
            <a:pPr marL="12700" marR="249999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727960"/>
            <a:ext cx="5401056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6327647"/>
            <a:ext cx="1752244" cy="4568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360" y="6848856"/>
            <a:ext cx="1753337" cy="3806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5360" y="7331964"/>
            <a:ext cx="1752221" cy="4389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5987326"/>
            <a:ext cx="1079500" cy="19805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7825740"/>
            <a:ext cx="1676037" cy="4389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8416480"/>
            <a:ext cx="1431925" cy="76263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1051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1025181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1482852"/>
            <a:ext cx="4419978" cy="211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739438"/>
            <a:ext cx="3671570" cy="2513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modification </a:t>
            </a:r>
            <a:r>
              <a:rPr sz="1000" spc="-10" dirty="0">
                <a:latin typeface="Arial"/>
                <a:cs typeface="Arial"/>
              </a:rPr>
              <a:t>enables </a:t>
            </a:r>
            <a:r>
              <a:rPr sz="1000" spc="-5" dirty="0">
                <a:latin typeface="Arial"/>
                <a:cs typeface="Arial"/>
              </a:rPr>
              <a:t>the code to print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54321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6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System.out.print (--x);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7, </a:t>
            </a:r>
            <a:r>
              <a:rPr sz="1000" spc="-5" dirty="0">
                <a:latin typeface="Arial"/>
                <a:cs typeface="Arial"/>
              </a:rPr>
              <a:t>insert </a:t>
            </a:r>
            <a:r>
              <a:rPr sz="1000" spc="-5" dirty="0">
                <a:latin typeface="Courier New"/>
                <a:cs typeface="Courier New"/>
              </a:rPr>
              <a:t>x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--;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5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while </a:t>
            </a:r>
            <a:r>
              <a:rPr sz="1000" spc="-10" dirty="0">
                <a:latin typeface="Courier New"/>
                <a:cs typeface="Courier New"/>
              </a:rPr>
              <a:t>(is </a:t>
            </a:r>
            <a:r>
              <a:rPr sz="1000" spc="-5" dirty="0">
                <a:latin typeface="Courier New"/>
                <a:cs typeface="Courier New"/>
              </a:rPr>
              <a:t>Available(--x))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12 with </a:t>
            </a:r>
            <a:r>
              <a:rPr sz="1000" spc="-5" dirty="0">
                <a:latin typeface="Courier New"/>
                <a:cs typeface="Courier New"/>
              </a:rPr>
              <a:t>return (x &gt; 0) ? false :</a:t>
            </a:r>
            <a:r>
              <a:rPr sz="1000" spc="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true;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ourier New"/>
              <a:cs typeface="Courier New"/>
            </a:endParaRPr>
          </a:p>
          <a:p>
            <a:pPr marL="12700" marR="254317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266826" cy="4496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7641" y="5452402"/>
            <a:ext cx="3413760" cy="30518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Arial"/>
              <a:cs typeface="Arial"/>
            </a:endParaRPr>
          </a:p>
          <a:p>
            <a:pPr marL="288290" marR="3041015" indent="-200025">
              <a:lnSpc>
                <a:spcPct val="79000"/>
              </a:lnSpc>
              <a:spcBef>
                <a:spcPts val="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500" spc="-7" baseline="5555" dirty="0">
                <a:latin typeface="Courier New"/>
                <a:cs typeface="Courier New"/>
              </a:rPr>
              <a:t>A  </a:t>
            </a:r>
            <a:r>
              <a:rPr sz="1000" spc="-5" dirty="0">
                <a:latin typeface="Courier New"/>
                <a:cs typeface="Courier New"/>
              </a:rPr>
              <a:t>B</a:t>
            </a:r>
            <a:endParaRPr sz="1000">
              <a:latin typeface="Courier New"/>
              <a:cs typeface="Courier New"/>
            </a:endParaRPr>
          </a:p>
          <a:p>
            <a:pPr marL="288290" marR="3041015" indent="-200025">
              <a:lnSpc>
                <a:spcPct val="79000"/>
              </a:lnSpc>
              <a:spcBef>
                <a:spcPts val="50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500" spc="-7" baseline="5555" dirty="0">
                <a:latin typeface="Courier New"/>
                <a:cs typeface="Courier New"/>
              </a:rPr>
              <a:t>A  </a:t>
            </a:r>
            <a:r>
              <a:rPr sz="1000" spc="-5" dirty="0">
                <a:latin typeface="Courier New"/>
                <a:cs typeface="Courier New"/>
              </a:rPr>
              <a:t>C</a:t>
            </a:r>
            <a:endParaRPr sz="1000">
              <a:latin typeface="Courier New"/>
              <a:cs typeface="Courier New"/>
            </a:endParaRPr>
          </a:p>
          <a:p>
            <a:pPr marL="288290" marR="3041015" indent="-200025">
              <a:lnSpc>
                <a:spcPct val="78900"/>
              </a:lnSpc>
              <a:spcBef>
                <a:spcPts val="50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500" spc="-7" baseline="5555" dirty="0">
                <a:latin typeface="Courier New"/>
                <a:cs typeface="Courier New"/>
              </a:rPr>
              <a:t>C  </a:t>
            </a:r>
            <a:r>
              <a:rPr sz="1000" spc="-5" dirty="0">
                <a:latin typeface="Courier New"/>
                <a:cs typeface="Courier New"/>
              </a:rPr>
              <a:t>C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889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ClassCastException </a:t>
            </a:r>
            <a:r>
              <a:rPr sz="1000" spc="-5" dirty="0">
                <a:latin typeface="Arial"/>
                <a:cs typeface="Arial"/>
              </a:rPr>
              <a:t>is thrown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409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n1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889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ClassCastException </a:t>
            </a:r>
            <a:r>
              <a:rPr sz="1000" spc="-5" dirty="0">
                <a:latin typeface="Arial"/>
                <a:cs typeface="Arial"/>
              </a:rPr>
              <a:t>is thrown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409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n2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88900" marR="2208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175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343023" cy="1037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1936546"/>
            <a:ext cx="545655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option </a:t>
            </a:r>
            <a:r>
              <a:rPr sz="1000" spc="-5" dirty="0">
                <a:latin typeface="Arial"/>
                <a:cs typeface="Arial"/>
              </a:rPr>
              <a:t>represents the state of the </a:t>
            </a:r>
            <a:r>
              <a:rPr sz="1000" spc="-10" dirty="0">
                <a:latin typeface="Arial"/>
                <a:cs typeface="Arial"/>
              </a:rPr>
              <a:t>num </a:t>
            </a:r>
            <a:r>
              <a:rPr sz="1000" spc="-5" dirty="0">
                <a:latin typeface="Arial"/>
                <a:cs typeface="Arial"/>
              </a:rPr>
              <a:t>array after successful completion </a:t>
            </a:r>
            <a:r>
              <a:rPr sz="1000" spc="-10" dirty="0">
                <a:latin typeface="Arial"/>
                <a:cs typeface="Arial"/>
              </a:rPr>
              <a:t>of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outer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5360" y="2276855"/>
            <a:ext cx="1257300" cy="5623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2858554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2894076"/>
            <a:ext cx="1266443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3484943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3520440"/>
            <a:ext cx="1228343" cy="542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4082237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5360" y="4117847"/>
            <a:ext cx="1239012" cy="14767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3841" y="5746496"/>
            <a:ext cx="144843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2639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333619" cy="2286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3184651"/>
            <a:ext cx="2685415" cy="246413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 dirty="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Answer = 0</a:t>
            </a:r>
            <a:endParaRPr sz="1000" dirty="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Invalid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calculation</a:t>
            </a:r>
            <a:endParaRPr sz="1000" dirty="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762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n1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762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n2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762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5" dirty="0">
                <a:latin typeface="Courier New"/>
                <a:cs typeface="Courier New"/>
              </a:rPr>
              <a:t>line </a:t>
            </a:r>
            <a:r>
              <a:rPr sz="1000" dirty="0">
                <a:latin typeface="Courier New"/>
                <a:cs typeface="Courier New"/>
              </a:rPr>
              <a:t>n1</a:t>
            </a:r>
            <a:r>
              <a:rPr sz="1000" spc="-3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line2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 dirty="0">
              <a:latin typeface="Arial"/>
              <a:cs typeface="Arial"/>
            </a:endParaRPr>
          </a:p>
          <a:p>
            <a:pPr marL="76200" marR="149352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C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=&gt; D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 dirty="0">
              <a:latin typeface="Arial"/>
              <a:cs typeface="Arial"/>
            </a:endParaRPr>
          </a:p>
          <a:p>
            <a:pPr marL="76200" marR="119507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5571744"/>
            <a:ext cx="3944112" cy="21427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7841957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177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248912" cy="5562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6470408"/>
            <a:ext cx="3016885" cy="28206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 dirty="0">
              <a:latin typeface="Arial"/>
              <a:cs typeface="Arial"/>
            </a:endParaRPr>
          </a:p>
          <a:p>
            <a:pPr marL="275590" indent="-200025">
              <a:lnSpc>
                <a:spcPts val="113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Base</a:t>
            </a:r>
            <a:endParaRPr sz="1000" dirty="0">
              <a:latin typeface="Courier New"/>
              <a:cs typeface="Courier New"/>
            </a:endParaRPr>
          </a:p>
          <a:p>
            <a:pPr marR="2123440" algn="r">
              <a:lnSpc>
                <a:spcPts val="1130"/>
              </a:lnSpc>
            </a:pPr>
            <a:r>
              <a:rPr sz="1000" spc="-10" dirty="0">
                <a:latin typeface="Courier New"/>
                <a:cs typeface="Courier New"/>
              </a:rPr>
              <a:t>De</a:t>
            </a:r>
            <a:r>
              <a:rPr sz="1000" dirty="0">
                <a:latin typeface="Courier New"/>
                <a:cs typeface="Courier New"/>
              </a:rPr>
              <a:t>r</a:t>
            </a:r>
            <a:r>
              <a:rPr sz="1000" spc="-10" dirty="0">
                <a:latin typeface="Courier New"/>
                <a:cs typeface="Courier New"/>
              </a:rPr>
              <a:t>iv</a:t>
            </a:r>
            <a:r>
              <a:rPr sz="1000" dirty="0">
                <a:latin typeface="Courier New"/>
                <a:cs typeface="Courier New"/>
              </a:rPr>
              <a:t>e</a:t>
            </a:r>
            <a:r>
              <a:rPr sz="1000" spc="-10" dirty="0">
                <a:latin typeface="Courier New"/>
                <a:cs typeface="Courier New"/>
              </a:rPr>
              <a:t>dA</a:t>
            </a:r>
            <a:endParaRPr sz="1000" dirty="0">
              <a:latin typeface="Courier New"/>
              <a:cs typeface="Courier New"/>
            </a:endParaRPr>
          </a:p>
          <a:p>
            <a:pPr marL="275590" indent="-200025">
              <a:lnSpc>
                <a:spcPts val="1130"/>
              </a:lnSpc>
              <a:spcBef>
                <a:spcPts val="145"/>
              </a:spcBef>
              <a:buFont typeface="Arial"/>
              <a:buAutoNum type="alphaUcPeriod" startAt="2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Base</a:t>
            </a:r>
            <a:endParaRPr sz="1000" dirty="0">
              <a:latin typeface="Courier New"/>
              <a:cs typeface="Courier New"/>
            </a:endParaRPr>
          </a:p>
          <a:p>
            <a:pPr marR="2123440" algn="r">
              <a:lnSpc>
                <a:spcPts val="1130"/>
              </a:lnSpc>
            </a:pPr>
            <a:r>
              <a:rPr sz="1000" spc="-10" dirty="0">
                <a:latin typeface="Courier New"/>
                <a:cs typeface="Courier New"/>
              </a:rPr>
              <a:t>De</a:t>
            </a:r>
            <a:r>
              <a:rPr sz="1000" dirty="0">
                <a:latin typeface="Courier New"/>
                <a:cs typeface="Courier New"/>
              </a:rPr>
              <a:t>r</a:t>
            </a:r>
            <a:r>
              <a:rPr sz="1000" spc="-10" dirty="0">
                <a:latin typeface="Courier New"/>
                <a:cs typeface="Courier New"/>
              </a:rPr>
              <a:t>iv</a:t>
            </a:r>
            <a:r>
              <a:rPr sz="1000" dirty="0">
                <a:latin typeface="Courier New"/>
                <a:cs typeface="Courier New"/>
              </a:rPr>
              <a:t>e</a:t>
            </a:r>
            <a:r>
              <a:rPr sz="1000" spc="-10" dirty="0">
                <a:latin typeface="Courier New"/>
                <a:cs typeface="Courier New"/>
              </a:rPr>
              <a:t>dB</a:t>
            </a:r>
            <a:endParaRPr sz="1000" dirty="0">
              <a:latin typeface="Courier New"/>
              <a:cs typeface="Courier New"/>
            </a:endParaRPr>
          </a:p>
          <a:p>
            <a:pPr marL="275590" marR="2123440" indent="-200025" algn="r">
              <a:lnSpc>
                <a:spcPts val="1060"/>
              </a:lnSpc>
              <a:spcBef>
                <a:spcPts val="295"/>
              </a:spcBef>
              <a:buFont typeface="Arial"/>
              <a:buAutoNum type="alphaUcPeriod" startAt="3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De</a:t>
            </a:r>
            <a:r>
              <a:rPr sz="1000" dirty="0">
                <a:latin typeface="Courier New"/>
                <a:cs typeface="Courier New"/>
              </a:rPr>
              <a:t>r</a:t>
            </a:r>
            <a:r>
              <a:rPr sz="1000" spc="-10" dirty="0">
                <a:latin typeface="Courier New"/>
                <a:cs typeface="Courier New"/>
              </a:rPr>
              <a:t>iv</a:t>
            </a:r>
            <a:r>
              <a:rPr sz="1000" dirty="0">
                <a:latin typeface="Courier New"/>
                <a:cs typeface="Courier New"/>
              </a:rPr>
              <a:t>e</a:t>
            </a:r>
            <a:r>
              <a:rPr sz="1000" spc="-10" dirty="0">
                <a:latin typeface="Courier New"/>
                <a:cs typeface="Courier New"/>
              </a:rPr>
              <a:t>dB  De</a:t>
            </a:r>
            <a:r>
              <a:rPr sz="1000" dirty="0">
                <a:latin typeface="Courier New"/>
                <a:cs typeface="Courier New"/>
              </a:rPr>
              <a:t>r</a:t>
            </a:r>
            <a:r>
              <a:rPr sz="1000" spc="-10" dirty="0">
                <a:latin typeface="Courier New"/>
                <a:cs typeface="Courier New"/>
              </a:rPr>
              <a:t>iv</a:t>
            </a:r>
            <a:r>
              <a:rPr sz="1000" dirty="0">
                <a:latin typeface="Courier New"/>
                <a:cs typeface="Courier New"/>
              </a:rPr>
              <a:t>e</a:t>
            </a:r>
            <a:r>
              <a:rPr sz="1000" spc="-10" dirty="0">
                <a:latin typeface="Courier New"/>
                <a:cs typeface="Courier New"/>
              </a:rPr>
              <a:t>dB</a:t>
            </a:r>
            <a:endParaRPr sz="1000" dirty="0">
              <a:latin typeface="Courier New"/>
              <a:cs typeface="Courier New"/>
            </a:endParaRPr>
          </a:p>
          <a:p>
            <a:pPr marL="275590" marR="2213610" indent="-200025">
              <a:lnSpc>
                <a:spcPts val="1100"/>
              </a:lnSpc>
              <a:spcBef>
                <a:spcPts val="355"/>
              </a:spcBef>
              <a:buAutoNum type="alphaUcPeriod" startAt="3"/>
              <a:tabLst>
                <a:tab pos="276225" algn="l"/>
              </a:tabLst>
            </a:pPr>
            <a:r>
              <a:rPr sz="1000" spc="-10" dirty="0">
                <a:latin typeface="Arial"/>
                <a:cs typeface="Arial"/>
              </a:rPr>
              <a:t>Deri</a:t>
            </a:r>
            <a:r>
              <a:rPr sz="1000" spc="-15" dirty="0">
                <a:latin typeface="Arial"/>
                <a:cs typeface="Arial"/>
              </a:rPr>
              <a:t>v</a:t>
            </a:r>
            <a:r>
              <a:rPr sz="1000" spc="-10" dirty="0">
                <a:latin typeface="Arial"/>
                <a:cs typeface="Arial"/>
              </a:rPr>
              <a:t>edB  Deri</a:t>
            </a:r>
            <a:r>
              <a:rPr sz="1000" spc="-15" dirty="0">
                <a:latin typeface="Arial"/>
                <a:cs typeface="Arial"/>
              </a:rPr>
              <a:t>v</a:t>
            </a:r>
            <a:r>
              <a:rPr sz="1000" spc="-10" dirty="0">
                <a:latin typeface="Arial"/>
                <a:cs typeface="Arial"/>
              </a:rPr>
              <a:t>edA</a:t>
            </a:r>
            <a:endParaRPr sz="1000" dirty="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spcBef>
                <a:spcPts val="175"/>
              </a:spcBef>
              <a:buAutoNum type="alphaUcPeriod" startAt="3"/>
              <a:tabLst>
                <a:tab pos="2762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ClassCastException</a:t>
            </a:r>
            <a:r>
              <a:rPr sz="1000" spc="-3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thrown at runtime.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 dirty="0">
              <a:highlight>
                <a:srgbClr val="FFFF00"/>
              </a:highlight>
              <a:latin typeface="Arial"/>
              <a:cs typeface="Arial"/>
            </a:endParaRPr>
          </a:p>
          <a:p>
            <a:pPr marL="76200" marR="182435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</a:t>
            </a:r>
            <a:r>
              <a:rPr lang="en-US" sz="1000" spc="-5" dirty="0" err="1">
                <a:highlight>
                  <a:srgbClr val="FFFF00"/>
                </a:highlight>
                <a:latin typeface="Arial"/>
                <a:cs typeface="Arial"/>
              </a:rPr>
              <a:t>DrivedA,B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84898"/>
            <a:ext cx="347345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definitions </a:t>
            </a:r>
            <a:r>
              <a:rPr sz="1000" spc="-5" dirty="0">
                <a:latin typeface="Arial"/>
                <a:cs typeface="Arial"/>
              </a:rPr>
              <a:t>of the </a:t>
            </a:r>
            <a:r>
              <a:rPr sz="1000" spc="-10" dirty="0">
                <a:latin typeface="Arial"/>
                <a:cs typeface="Arial"/>
              </a:rPr>
              <a:t>MyString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Test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1342644"/>
            <a:ext cx="5666704" cy="24459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4338828"/>
            <a:ext cx="1485900" cy="428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360" y="4821935"/>
            <a:ext cx="4210812" cy="41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5360" y="5295900"/>
            <a:ext cx="2953512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3998493"/>
            <a:ext cx="2167255" cy="346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 dirty="0">
              <a:latin typeface="Arial"/>
              <a:cs typeface="Arial"/>
            </a:endParaRPr>
          </a:p>
          <a:p>
            <a:pPr marL="12700" marR="5080">
              <a:lnSpc>
                <a:spcPct val="208000"/>
              </a:lnSpc>
            </a:pPr>
            <a:r>
              <a:rPr sz="1000" spc="-5" dirty="0">
                <a:latin typeface="Arial"/>
                <a:cs typeface="Arial"/>
              </a:rPr>
              <a:t>D. </a:t>
            </a: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Test</a:t>
            </a:r>
            <a:r>
              <a:rPr sz="1000" spc="-29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 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=&gt;A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 marL="12700" marR="1223645">
              <a:lnSpc>
                <a:spcPts val="1150"/>
              </a:lnSpc>
              <a:spcBef>
                <a:spcPts val="3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179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376161" cy="22800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3372103"/>
            <a:ext cx="1508125" cy="2225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AutoNum type="alphaUcPeriod"/>
              <a:tabLst>
                <a:tab pos="2762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spcBef>
                <a:spcPts val="8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false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true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true</a:t>
            </a:r>
            <a:r>
              <a:rPr sz="1000" spc="-9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false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true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true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false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false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76200" marR="31623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5736335"/>
            <a:ext cx="2420112" cy="7330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596900"/>
            <a:ext cx="151130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180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51916" y="7130795"/>
            <a:ext cx="1523999" cy="762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8091906"/>
            <a:ext cx="285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n</a:t>
            </a:r>
            <a:r>
              <a:rPr sz="1000" spc="-10" dirty="0">
                <a:latin typeface="Arial"/>
                <a:cs typeface="Arial"/>
              </a:rPr>
              <a:t>d: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84898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1342644"/>
            <a:ext cx="3581400" cy="981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447074"/>
            <a:ext cx="3281045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 prints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red:blue:small:medium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2795016"/>
            <a:ext cx="4934712" cy="1010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3824694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3860291"/>
            <a:ext cx="4885944" cy="9235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4803114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360" y="4838700"/>
            <a:ext cx="3276949" cy="9906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3841" y="5848565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5360" y="5884164"/>
            <a:ext cx="5000244" cy="129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3841" y="7369505"/>
            <a:ext cx="2294159" cy="1240724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1940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>
                <a:latin typeface="Arial"/>
                <a:cs typeface="Arial"/>
              </a:rPr>
              <a:t>D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C</a:t>
            </a:r>
            <a:endParaRPr lang="en-US" sz="1000" b="1" spc="-5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319405">
              <a:lnSpc>
                <a:spcPts val="1150"/>
              </a:lnSpc>
              <a:spcBef>
                <a:spcPts val="175"/>
              </a:spcBef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801353" cy="21332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079533"/>
            <a:ext cx="3961129" cy="225895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After </a:t>
            </a:r>
            <a:r>
              <a:rPr sz="1000" spc="-10" dirty="0">
                <a:latin typeface="Arial"/>
                <a:cs typeface="Arial"/>
              </a:rPr>
              <a:t>line 11, </a:t>
            </a:r>
            <a:r>
              <a:rPr sz="1000" spc="-5" dirty="0">
                <a:latin typeface="Arial"/>
                <a:cs typeface="Arial"/>
              </a:rPr>
              <a:t>three objects are </a:t>
            </a:r>
            <a:r>
              <a:rPr sz="1000" spc="-10" dirty="0">
                <a:latin typeface="Arial"/>
                <a:cs typeface="Arial"/>
              </a:rPr>
              <a:t>eligible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garbage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collection.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After </a:t>
            </a:r>
            <a:r>
              <a:rPr sz="1000" spc="-10" dirty="0">
                <a:latin typeface="Arial"/>
                <a:cs typeface="Arial"/>
              </a:rPr>
              <a:t>line 11, two objects are eligible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garbage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collection.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After </a:t>
            </a:r>
            <a:r>
              <a:rPr sz="1000" spc="-10" dirty="0">
                <a:latin typeface="Arial"/>
                <a:cs typeface="Arial"/>
              </a:rPr>
              <a:t>line 11, one object </a:t>
            </a:r>
            <a:r>
              <a:rPr sz="1000" spc="-5" dirty="0">
                <a:latin typeface="Arial"/>
                <a:cs typeface="Arial"/>
              </a:rPr>
              <a:t>is </a:t>
            </a:r>
            <a:r>
              <a:rPr sz="1000" spc="-10" dirty="0">
                <a:latin typeface="Arial"/>
                <a:cs typeface="Arial"/>
              </a:rPr>
              <a:t>eligible </a:t>
            </a:r>
            <a:r>
              <a:rPr sz="1000" spc="-5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garbage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collection.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After </a:t>
            </a:r>
            <a:r>
              <a:rPr sz="1000" spc="-10" dirty="0">
                <a:latin typeface="Arial"/>
                <a:cs typeface="Arial"/>
              </a:rPr>
              <a:t>line 11, none of </a:t>
            </a:r>
            <a:r>
              <a:rPr sz="1000" spc="-5" dirty="0">
                <a:latin typeface="Arial"/>
                <a:cs typeface="Arial"/>
              </a:rPr>
              <a:t>the objects are </a:t>
            </a:r>
            <a:r>
              <a:rPr sz="1000" spc="-10" dirty="0">
                <a:latin typeface="Arial"/>
                <a:cs typeface="Arial"/>
              </a:rPr>
              <a:t>eligible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garbage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collection.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283972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=&gt;B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 dirty="0">
              <a:latin typeface="Arial"/>
              <a:cs typeface="Arial"/>
            </a:endParaRPr>
          </a:p>
          <a:p>
            <a:pPr marL="12700" marR="2533650">
              <a:lnSpc>
                <a:spcPts val="112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591" y="851916"/>
            <a:ext cx="3705225" cy="662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7723175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181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838952" cy="1581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480589"/>
            <a:ext cx="1431925" cy="2225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C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 D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C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D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105655" cy="5715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6618275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182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715000" cy="2781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689096"/>
            <a:ext cx="3609975" cy="27154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action enables </a:t>
            </a:r>
            <a:r>
              <a:rPr sz="1000" spc="-5" dirty="0">
                <a:latin typeface="Arial"/>
                <a:cs typeface="Arial"/>
              </a:rPr>
              <a:t>it to </a:t>
            </a:r>
            <a:r>
              <a:rPr sz="1000" spc="-10" dirty="0">
                <a:latin typeface="Arial"/>
                <a:cs typeface="Arial"/>
              </a:rPr>
              <a:t>print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AB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Comment </a:t>
            </a:r>
            <a:r>
              <a:rPr sz="1000" spc="-10" dirty="0">
                <a:latin typeface="Arial"/>
                <a:cs typeface="Arial"/>
              </a:rPr>
              <a:t>lines </a:t>
            </a:r>
            <a:r>
              <a:rPr sz="1000" spc="-5" dirty="0">
                <a:latin typeface="Arial"/>
                <a:cs typeface="Arial"/>
              </a:rPr>
              <a:t>18 to</a:t>
            </a:r>
            <a:r>
              <a:rPr sz="1000" spc="-10" dirty="0">
                <a:latin typeface="Arial"/>
                <a:cs typeface="Arial"/>
              </a:rPr>
              <a:t> 21.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Comment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20.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Comment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19.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Comment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16.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248856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=&gt;C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183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definitions </a:t>
            </a:r>
            <a:r>
              <a:rPr sz="1000" spc="-5" dirty="0">
                <a:latin typeface="Arial"/>
                <a:cs typeface="Arial"/>
              </a:rPr>
              <a:t>of the </a:t>
            </a:r>
            <a:r>
              <a:rPr sz="1000" spc="-5" dirty="0">
                <a:latin typeface="Courier New"/>
                <a:cs typeface="Courier New"/>
              </a:rPr>
              <a:t>Bird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Peacock</a:t>
            </a:r>
            <a:r>
              <a:rPr sz="1000" spc="-260" dirty="0">
                <a:latin typeface="Courier New"/>
                <a:cs typeface="Courier New"/>
              </a:rPr>
              <a:t> </a:t>
            </a:r>
            <a:r>
              <a:rPr sz="1000" dirty="0">
                <a:latin typeface="Arial"/>
                <a:cs typeface="Arial"/>
              </a:rPr>
              <a:t>class:</a:t>
            </a:r>
          </a:p>
        </p:txBody>
      </p:sp>
      <p:sp>
        <p:nvSpPr>
          <p:cNvPr id="4" name="object 4"/>
          <p:cNvSpPr/>
          <p:nvPr/>
        </p:nvSpPr>
        <p:spPr>
          <a:xfrm>
            <a:off x="775716" y="6318503"/>
            <a:ext cx="3733800" cy="22094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660359"/>
            <a:ext cx="1329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code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047624" cy="6111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7641" y="1566176"/>
            <a:ext cx="3323590" cy="311816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snippet can be inserted </a:t>
            </a:r>
            <a:r>
              <a:rPr sz="1000" spc="-10" dirty="0">
                <a:latin typeface="Arial"/>
                <a:cs typeface="Arial"/>
              </a:rPr>
              <a:t>to print Fly.Dance.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 dirty="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Bird p = </a:t>
            </a:r>
            <a:r>
              <a:rPr sz="1000" spc="-10" dirty="0">
                <a:latin typeface="Courier New"/>
                <a:cs typeface="Courier New"/>
              </a:rPr>
              <a:t>new</a:t>
            </a:r>
            <a:r>
              <a:rPr sz="1000" spc="-5" dirty="0">
                <a:latin typeface="Courier New"/>
                <a:cs typeface="Courier New"/>
              </a:rPr>
              <a:t> Peacock();</a:t>
            </a:r>
            <a:endParaRPr sz="1000" dirty="0">
              <a:latin typeface="Courier New"/>
              <a:cs typeface="Courier New"/>
            </a:endParaRPr>
          </a:p>
          <a:p>
            <a:pPr marL="288290" marR="1198880" indent="-200025">
              <a:lnSpc>
                <a:spcPts val="1060"/>
              </a:lnSpc>
              <a:spcBef>
                <a:spcPts val="34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Bird b = </a:t>
            </a:r>
            <a:r>
              <a:rPr sz="1000" spc="-10" dirty="0">
                <a:latin typeface="Courier New"/>
                <a:cs typeface="Courier New"/>
              </a:rPr>
              <a:t>new </a:t>
            </a:r>
            <a:r>
              <a:rPr sz="1000" spc="-5" dirty="0">
                <a:latin typeface="Courier New"/>
                <a:cs typeface="Courier New"/>
              </a:rPr>
              <a:t>Bird();  Peacock p = (Peacock)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b;</a:t>
            </a:r>
            <a:endParaRPr sz="1000" dirty="0">
              <a:latin typeface="Courier New"/>
              <a:cs typeface="Courier New"/>
            </a:endParaRPr>
          </a:p>
          <a:p>
            <a:pPr marL="288290" marR="970280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Peacock b = </a:t>
            </a:r>
            <a:r>
              <a:rPr sz="1000" spc="-10" dirty="0">
                <a:latin typeface="Courier New"/>
                <a:cs typeface="Courier New"/>
              </a:rPr>
              <a:t>new </a:t>
            </a:r>
            <a:r>
              <a:rPr sz="1000" spc="-5" dirty="0">
                <a:latin typeface="Courier New"/>
                <a:cs typeface="Courier New"/>
              </a:rPr>
              <a:t>Peacock </a:t>
            </a:r>
            <a:r>
              <a:rPr sz="1000" spc="-10" dirty="0">
                <a:latin typeface="Courier New"/>
                <a:cs typeface="Courier New"/>
              </a:rPr>
              <a:t>();  </a:t>
            </a:r>
            <a:r>
              <a:rPr sz="1000" spc="-5" dirty="0">
                <a:latin typeface="Courier New"/>
                <a:cs typeface="Courier New"/>
              </a:rPr>
              <a:t>Bird p = (Bird)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b;</a:t>
            </a:r>
            <a:endParaRPr sz="1000" dirty="0">
              <a:latin typeface="Courier New"/>
              <a:cs typeface="Courier New"/>
            </a:endParaRPr>
          </a:p>
          <a:p>
            <a:pPr marL="288290" marR="1198880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Bird b = </a:t>
            </a:r>
            <a:r>
              <a:rPr sz="1000" spc="-10" dirty="0">
                <a:latin typeface="Courier New"/>
                <a:cs typeface="Courier New"/>
              </a:rPr>
              <a:t>new </a:t>
            </a:r>
            <a:r>
              <a:rPr sz="1000" spc="-5" dirty="0">
                <a:latin typeface="Courier New"/>
                <a:cs typeface="Courier New"/>
              </a:rPr>
              <a:t>Peacock </a:t>
            </a:r>
            <a:r>
              <a:rPr sz="1000" spc="-10" dirty="0">
                <a:latin typeface="Courier New"/>
                <a:cs typeface="Courier New"/>
              </a:rPr>
              <a:t>();  </a:t>
            </a:r>
            <a:r>
              <a:rPr sz="1000" spc="-5" dirty="0">
                <a:latin typeface="Courier New"/>
                <a:cs typeface="Courier New"/>
              </a:rPr>
              <a:t>Peacock p = (Peacock)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b;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 dirty="0">
              <a:latin typeface="Courier New"/>
              <a:cs typeface="Courier New"/>
            </a:endParaRPr>
          </a:p>
          <a:p>
            <a:pPr marL="88900" marR="212534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=&gt;D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</a:t>
            </a:r>
            <a:r>
              <a:rPr sz="1000" b="1" spc="-5" dirty="0">
                <a:latin typeface="Arial"/>
                <a:cs typeface="Arial"/>
              </a:rPr>
              <a:t>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184</a:t>
            </a:r>
            <a:endParaRPr sz="10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4564379"/>
            <a:ext cx="4562856" cy="114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5897397"/>
            <a:ext cx="3246120" cy="4902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code fragments inserted </a:t>
            </a:r>
            <a:r>
              <a:rPr sz="1000" spc="-10" dirty="0">
                <a:latin typeface="Arial"/>
                <a:cs typeface="Arial"/>
              </a:rPr>
              <a:t>at line </a:t>
            </a:r>
            <a:r>
              <a:rPr sz="1000" spc="-5" dirty="0">
                <a:latin typeface="Arial"/>
                <a:cs typeface="Arial"/>
              </a:rPr>
              <a:t>10 </a:t>
            </a:r>
            <a:r>
              <a:rPr sz="1000" spc="-10" dirty="0">
                <a:latin typeface="Arial"/>
                <a:cs typeface="Arial"/>
              </a:rPr>
              <a:t>print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****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6245352"/>
            <a:ext cx="2743956" cy="9913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7275017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7310628"/>
            <a:ext cx="2734055" cy="9913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2742820" cy="9913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1822195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1857755"/>
            <a:ext cx="2743200" cy="9909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2896628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2932176"/>
            <a:ext cx="2714243" cy="771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3913111"/>
            <a:ext cx="1431925" cy="1074012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1051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E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=&gt;A,E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 dirty="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851926"/>
            <a:ext cx="3742944" cy="52585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6257010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185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6714743"/>
            <a:ext cx="2590800" cy="1819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657323"/>
            <a:ext cx="107950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1805939" cy="158940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8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8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compile </a:t>
            </a:r>
            <a:r>
              <a:rPr sz="1000" dirty="0">
                <a:latin typeface="Arial"/>
                <a:cs typeface="Arial"/>
              </a:rPr>
              <a:t>time </a:t>
            </a:r>
            <a:r>
              <a:rPr sz="1000" spc="-10" dirty="0">
                <a:latin typeface="Arial"/>
                <a:cs typeface="Arial"/>
              </a:rPr>
              <a:t>error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occurs.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67691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37846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3341" y="2615183"/>
            <a:ext cx="3457575" cy="14477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304728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186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4762500"/>
            <a:ext cx="5029200" cy="13811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6295085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34791" y="6620155"/>
          <a:ext cx="949324" cy="67615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7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4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242">
                <a:tc>
                  <a:txBody>
                    <a:bodyPr/>
                    <a:lstStyle/>
                    <a:p>
                      <a:pPr marR="30480" algn="r">
                        <a:lnSpc>
                          <a:spcPts val="1030"/>
                        </a:lnSpc>
                      </a:pPr>
                      <a:r>
                        <a:rPr sz="1500" spc="-7" baseline="-5555" dirty="0">
                          <a:latin typeface="Arial"/>
                          <a:cs typeface="Arial"/>
                        </a:rPr>
                        <a:t>A.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0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: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030"/>
                        </a:lnSpc>
                      </a:pPr>
                      <a:r>
                        <a:rPr sz="1000" spc="-5" dirty="0"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0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: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03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3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6834">
                <a:tc>
                  <a:txBody>
                    <a:bodyPr/>
                    <a:lstStyle/>
                    <a:p>
                      <a:pPr marR="30480" algn="r">
                        <a:lnSpc>
                          <a:spcPts val="1150"/>
                        </a:lnSpc>
                      </a:pPr>
                      <a:r>
                        <a:rPr sz="1500" spc="-7" baseline="-5555" dirty="0">
                          <a:latin typeface="Arial"/>
                          <a:cs typeface="Arial"/>
                        </a:rPr>
                        <a:t>B.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000" spc="-1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: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150"/>
                        </a:lnSpc>
                      </a:pPr>
                      <a:r>
                        <a:rPr sz="1000" spc="-5" dirty="0"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0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: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9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6707">
                <a:tc>
                  <a:txBody>
                    <a:bodyPr/>
                    <a:lstStyle/>
                    <a:p>
                      <a:pPr marR="30480" algn="r">
                        <a:lnSpc>
                          <a:spcPts val="1150"/>
                        </a:lnSpc>
                      </a:pPr>
                      <a:r>
                        <a:rPr sz="1500" spc="-7" baseline="-5555" dirty="0">
                          <a:latin typeface="Arial"/>
                          <a:cs typeface="Arial"/>
                        </a:rPr>
                        <a:t>C.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0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: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150"/>
                        </a:lnSpc>
                      </a:pPr>
                      <a:r>
                        <a:rPr sz="1000" spc="-5" dirty="0"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0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: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0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1369">
                <a:tc>
                  <a:txBody>
                    <a:bodyPr/>
                    <a:lstStyle/>
                    <a:p>
                      <a:pPr marR="30480" algn="r">
                        <a:lnSpc>
                          <a:spcPts val="1150"/>
                        </a:lnSpc>
                      </a:pPr>
                      <a:r>
                        <a:rPr sz="1500" spc="-7" baseline="-5555" dirty="0">
                          <a:latin typeface="Arial"/>
                          <a:cs typeface="Arial"/>
                        </a:rPr>
                        <a:t>D.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7</a:t>
                      </a:r>
                      <a:r>
                        <a:rPr sz="1000" spc="-70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: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9845" algn="r">
                        <a:lnSpc>
                          <a:spcPts val="1150"/>
                        </a:lnSpc>
                      </a:pPr>
                      <a:r>
                        <a:rPr sz="1000" spc="-5" dirty="0"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000" spc="-95" dirty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00" spc="-5" dirty="0">
                          <a:latin typeface="Courier New"/>
                          <a:cs typeface="Courier New"/>
                        </a:rPr>
                        <a:t>: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1150"/>
                        </a:lnSpc>
                      </a:pPr>
                      <a:r>
                        <a:rPr sz="1000" dirty="0">
                          <a:latin typeface="Courier New"/>
                          <a:cs typeface="Courier New"/>
                        </a:rPr>
                        <a:t>3</a:t>
                      </a:r>
                      <a:endParaRPr sz="100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753841" y="7439711"/>
            <a:ext cx="1431925" cy="90424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0353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6" y="775716"/>
            <a:ext cx="3133353" cy="1685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588742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187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3046476"/>
            <a:ext cx="5650786" cy="38861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7064794"/>
            <a:ext cx="5606415" cy="21563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action </a:t>
            </a:r>
            <a:r>
              <a:rPr sz="1000" spc="-5" dirty="0">
                <a:latin typeface="Arial"/>
                <a:cs typeface="Arial"/>
              </a:rPr>
              <a:t>fixes the compiler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error?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17, add </a:t>
            </a:r>
            <a:r>
              <a:rPr sz="1000" spc="-5" dirty="0">
                <a:latin typeface="Courier New"/>
                <a:cs typeface="Courier New"/>
              </a:rPr>
              <a:t>throws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AccessViolationException</a:t>
            </a:r>
            <a:endParaRPr sz="1000" dirty="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13, add </a:t>
            </a:r>
            <a:r>
              <a:rPr sz="1000" spc="-5" dirty="0">
                <a:latin typeface="Courier New"/>
                <a:cs typeface="Courier New"/>
              </a:rPr>
              <a:t>throws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LogFileException</a:t>
            </a:r>
            <a:endParaRPr sz="1000" dirty="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2, </a:t>
            </a:r>
            <a:r>
              <a:rPr sz="1000" spc="-5" dirty="0">
                <a:latin typeface="Arial"/>
                <a:cs typeface="Arial"/>
              </a:rPr>
              <a:t>replace </a:t>
            </a:r>
            <a:r>
              <a:rPr sz="1000" spc="-5" dirty="0">
                <a:latin typeface="Courier New"/>
                <a:cs typeface="Courier New"/>
              </a:rPr>
              <a:t>throws LogFileException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throws</a:t>
            </a:r>
            <a:r>
              <a:rPr sz="1000" spc="-3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AccessViolationException</a:t>
            </a:r>
            <a:endParaRPr sz="1000" dirty="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7, </a:t>
            </a:r>
            <a:r>
              <a:rPr sz="1000" spc="-5" dirty="0">
                <a:latin typeface="Arial"/>
                <a:cs typeface="Arial"/>
              </a:rPr>
              <a:t>insert </a:t>
            </a:r>
            <a:r>
              <a:rPr sz="1000" spc="-5" dirty="0">
                <a:latin typeface="Courier New"/>
                <a:cs typeface="Courier New"/>
              </a:rPr>
              <a:t>throw </a:t>
            </a:r>
            <a:r>
              <a:rPr sz="1000" spc="-10" dirty="0">
                <a:latin typeface="Courier New"/>
                <a:cs typeface="Courier New"/>
              </a:rPr>
              <a:t>new </a:t>
            </a:r>
            <a:r>
              <a:rPr sz="1000" spc="-5" dirty="0">
                <a:latin typeface="Courier New"/>
                <a:cs typeface="Courier New"/>
              </a:rPr>
              <a:t>LogFileException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();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Courier New"/>
              <a:cs typeface="Courier New"/>
            </a:endParaRPr>
          </a:p>
          <a:p>
            <a:pPr marL="12700" marR="447738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=&gt;B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3958" y="775716"/>
            <a:ext cx="5656757" cy="2676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5360" y="3915155"/>
            <a:ext cx="1277112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0" y="3574745"/>
            <a:ext cx="3665759" cy="2980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n1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n2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n3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both line </a:t>
            </a:r>
            <a:r>
              <a:rPr sz="1000" spc="-5" dirty="0">
                <a:latin typeface="Arial"/>
                <a:cs typeface="Arial"/>
              </a:rPr>
              <a:t>n2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n3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"/>
              <a:cs typeface="Arial"/>
            </a:endParaRPr>
          </a:p>
          <a:p>
            <a:pPr marL="12700" marR="169989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>
                <a:latin typeface="Arial"/>
                <a:cs typeface="Arial"/>
              </a:rPr>
              <a:t>D 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1000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C</a:t>
            </a:r>
            <a:endParaRPr lang="en-US" sz="1000" b="1" spc="-5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1699895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6693407"/>
            <a:ext cx="4363212" cy="1972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8788369"/>
            <a:ext cx="296862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modification </a:t>
            </a:r>
            <a:r>
              <a:rPr sz="1000" spc="-10" dirty="0">
                <a:latin typeface="Arial"/>
                <a:cs typeface="Arial"/>
              </a:rPr>
              <a:t>enables </a:t>
            </a:r>
            <a:r>
              <a:rPr sz="1000" spc="-5" dirty="0">
                <a:latin typeface="Arial"/>
                <a:cs typeface="Arial"/>
              </a:rPr>
              <a:t>the code to print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54321?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</a:t>
            </a: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6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Arial"/>
                <a:cs typeface="Arial"/>
              </a:rPr>
              <a:t>System.out. </a:t>
            </a:r>
            <a:r>
              <a:rPr sz="1000" spc="-10" dirty="0">
                <a:latin typeface="Arial"/>
                <a:cs typeface="Arial"/>
              </a:rPr>
              <a:t>print </a:t>
            </a:r>
            <a:r>
              <a:rPr sz="1000" dirty="0">
                <a:latin typeface="Arial"/>
                <a:cs typeface="Arial"/>
              </a:rPr>
              <a:t>(--x)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;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188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1202436"/>
            <a:ext cx="3038856" cy="2353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341" y="3678466"/>
            <a:ext cx="2477135" cy="24403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R="1508125" algn="r">
              <a:lnSpc>
                <a:spcPts val="1130"/>
              </a:lnSpc>
            </a:pPr>
            <a:r>
              <a:rPr sz="1500" spc="-7" baseline="-5555" dirty="0">
                <a:latin typeface="Arial"/>
                <a:cs typeface="Arial"/>
              </a:rPr>
              <a:t>A.  </a:t>
            </a:r>
            <a:r>
              <a:rPr sz="1000" spc="-5" dirty="0">
                <a:latin typeface="Courier New"/>
                <a:cs typeface="Courier New"/>
              </a:rPr>
              <a:t>1 2 3 0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0</a:t>
            </a:r>
            <a:endParaRPr sz="1000">
              <a:latin typeface="Courier New"/>
              <a:cs typeface="Courier New"/>
            </a:endParaRPr>
          </a:p>
          <a:p>
            <a:pPr marR="1508125" algn="r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1 2 3 0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0</a:t>
            </a:r>
            <a:endParaRPr sz="1000">
              <a:latin typeface="Courier New"/>
              <a:cs typeface="Courier New"/>
            </a:endParaRPr>
          </a:p>
          <a:p>
            <a:pPr marL="76200">
              <a:lnSpc>
                <a:spcPct val="100000"/>
              </a:lnSpc>
              <a:spcBef>
                <a:spcPts val="250"/>
              </a:spcBef>
            </a:pPr>
            <a:r>
              <a:rPr sz="1000" spc="-5" dirty="0">
                <a:latin typeface="Arial"/>
                <a:cs typeface="Arial"/>
              </a:rPr>
              <a:t>B. An </a:t>
            </a:r>
            <a:r>
              <a:rPr sz="1000" spc="-5" dirty="0">
                <a:latin typeface="Courier New"/>
                <a:cs typeface="Courier New"/>
              </a:rPr>
              <a:t>Exception </a:t>
            </a:r>
            <a:r>
              <a:rPr sz="1000" spc="-5" dirty="0">
                <a:latin typeface="Arial"/>
                <a:cs typeface="Arial"/>
              </a:rPr>
              <a:t>is thrown at run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time.</a:t>
            </a:r>
            <a:endParaRPr sz="1000">
              <a:latin typeface="Arial"/>
              <a:cs typeface="Arial"/>
            </a:endParaRPr>
          </a:p>
          <a:p>
            <a:pPr marR="1508125" algn="r">
              <a:lnSpc>
                <a:spcPts val="1130"/>
              </a:lnSpc>
              <a:spcBef>
                <a:spcPts val="145"/>
              </a:spcBef>
            </a:pPr>
            <a:r>
              <a:rPr sz="1500" spc="-7" baseline="-5555" dirty="0">
                <a:latin typeface="Arial"/>
                <a:cs typeface="Arial"/>
              </a:rPr>
              <a:t>C. </a:t>
            </a:r>
            <a:r>
              <a:rPr sz="1000" spc="-5" dirty="0">
                <a:latin typeface="Courier New"/>
                <a:cs typeface="Courier New"/>
              </a:rPr>
              <a:t>1 2 3 0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0</a:t>
            </a:r>
            <a:endParaRPr sz="1000">
              <a:latin typeface="Courier New"/>
              <a:cs typeface="Courier New"/>
            </a:endParaRPr>
          </a:p>
          <a:p>
            <a:pPr marR="1812925" algn="r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1 2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</a:t>
            </a:r>
            <a:endParaRPr sz="1000">
              <a:latin typeface="Courier New"/>
              <a:cs typeface="Courier New"/>
            </a:endParaRPr>
          </a:p>
          <a:p>
            <a:pPr marR="1812925" algn="r">
              <a:lnSpc>
                <a:spcPts val="1130"/>
              </a:lnSpc>
              <a:spcBef>
                <a:spcPts val="145"/>
              </a:spcBef>
            </a:pPr>
            <a:r>
              <a:rPr sz="1500" spc="-7" baseline="-5555" dirty="0">
                <a:latin typeface="Arial"/>
                <a:cs typeface="Arial"/>
              </a:rPr>
              <a:t>D.  </a:t>
            </a:r>
            <a:r>
              <a:rPr sz="1000" spc="-5" dirty="0">
                <a:latin typeface="Courier New"/>
                <a:cs typeface="Courier New"/>
              </a:rPr>
              <a:t>1 2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</a:t>
            </a:r>
            <a:endParaRPr sz="1000">
              <a:latin typeface="Courier New"/>
              <a:cs typeface="Courier New"/>
            </a:endParaRPr>
          </a:p>
          <a:p>
            <a:pPr marR="1812925" algn="r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1 2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ourier New"/>
              <a:cs typeface="Courier New"/>
            </a:endParaRPr>
          </a:p>
          <a:p>
            <a:pPr marL="76200" marR="128524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986155">
              <a:lnSpc>
                <a:spcPts val="112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6257544"/>
            <a:ext cx="3067812" cy="1495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7880159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189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Examine: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8" y="775716"/>
            <a:ext cx="4420345" cy="45811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517921"/>
            <a:ext cx="3845560" cy="2079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program </a:t>
            </a:r>
            <a:r>
              <a:rPr sz="1000" spc="-10" dirty="0">
                <a:latin typeface="Arial"/>
                <a:cs typeface="Arial"/>
              </a:rPr>
              <a:t>prints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m1.Accessed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program fails compile </a:t>
            </a:r>
            <a:r>
              <a:rPr sz="1000" spc="-10" dirty="0">
                <a:latin typeface="Arial"/>
                <a:cs typeface="Arial"/>
              </a:rPr>
              <a:t>due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the unhandled </a:t>
            </a:r>
            <a:r>
              <a:rPr sz="1000" spc="-5" dirty="0">
                <a:latin typeface="Courier New"/>
                <a:cs typeface="Courier New"/>
              </a:rPr>
              <a:t>E1</a:t>
            </a:r>
            <a:r>
              <a:rPr sz="1000" spc="-28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exception.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program </a:t>
            </a:r>
            <a:r>
              <a:rPr sz="1000" spc="-10" dirty="0">
                <a:latin typeface="Arial"/>
                <a:cs typeface="Arial"/>
              </a:rPr>
              <a:t>prints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m2.Accessed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program fails to compile </a:t>
            </a:r>
            <a:r>
              <a:rPr sz="1000" spc="-10" dirty="0">
                <a:latin typeface="Arial"/>
                <a:cs typeface="Arial"/>
              </a:rPr>
              <a:t>due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the unhandled </a:t>
            </a:r>
            <a:r>
              <a:rPr sz="1000" spc="-5" dirty="0">
                <a:latin typeface="Courier New"/>
                <a:cs typeface="Courier New"/>
              </a:rPr>
              <a:t>E2</a:t>
            </a:r>
            <a:r>
              <a:rPr sz="1000" spc="-27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exception.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2700" marR="2723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2418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276248" cy="2953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856697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4314444"/>
            <a:ext cx="2895600" cy="25142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999261"/>
            <a:ext cx="3492500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results in a compile </a:t>
            </a:r>
            <a:r>
              <a:rPr sz="1000" dirty="0">
                <a:latin typeface="Arial"/>
                <a:cs typeface="Arial"/>
              </a:rPr>
              <a:t>time </a:t>
            </a:r>
            <a:r>
              <a:rPr sz="1000" spc="-10" dirty="0">
                <a:latin typeface="Arial"/>
                <a:cs typeface="Arial"/>
              </a:rPr>
              <a:t>error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18.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results in a compile </a:t>
            </a:r>
            <a:r>
              <a:rPr sz="1000" dirty="0">
                <a:latin typeface="Arial"/>
                <a:cs typeface="Arial"/>
              </a:rPr>
              <a:t>time </a:t>
            </a:r>
            <a:r>
              <a:rPr sz="1000" spc="-10" dirty="0">
                <a:latin typeface="Arial"/>
                <a:cs typeface="Arial"/>
              </a:rPr>
              <a:t>error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</a:t>
            </a:r>
            <a:r>
              <a:rPr sz="1000" spc="-10" dirty="0">
                <a:latin typeface="Arial"/>
                <a:cs typeface="Arial"/>
              </a:rPr>
              <a:t>prints </a:t>
            </a:r>
            <a:r>
              <a:rPr sz="1000" spc="-5" dirty="0">
                <a:latin typeface="Arial"/>
                <a:cs typeface="Arial"/>
              </a:rPr>
              <a:t>: 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results in a compile </a:t>
            </a:r>
            <a:r>
              <a:rPr sz="1000" dirty="0">
                <a:latin typeface="Arial"/>
                <a:cs typeface="Arial"/>
              </a:rPr>
              <a:t>time </a:t>
            </a:r>
            <a:r>
              <a:rPr sz="1000" spc="-10" dirty="0">
                <a:latin typeface="Arial"/>
                <a:cs typeface="Arial"/>
              </a:rPr>
              <a:t>error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lines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lines </a:t>
            </a:r>
            <a:r>
              <a:rPr sz="1000" spc="-5" dirty="0">
                <a:latin typeface="Arial"/>
                <a:cs typeface="Arial"/>
              </a:rPr>
              <a:t>12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15.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3710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2065020">
              <a:lnSpc>
                <a:spcPts val="112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209544" cy="2391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294443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191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3752088"/>
            <a:ext cx="5333622" cy="26673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564896"/>
            <a:ext cx="285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n</a:t>
            </a:r>
            <a:r>
              <a:rPr sz="1000" spc="-10" dirty="0">
                <a:latin typeface="Arial"/>
                <a:cs typeface="Arial"/>
              </a:rPr>
              <a:t>d: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716" y="6880859"/>
            <a:ext cx="5029200" cy="19057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8966723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6841" y="758405"/>
            <a:ext cx="6050915" cy="883254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700">
              <a:lnSpc>
                <a:spcPts val="115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A. ns = </a:t>
            </a:r>
            <a:r>
              <a:rPr sz="1000" spc="-10" dirty="0">
                <a:latin typeface="Arial"/>
                <a:cs typeface="Arial"/>
              </a:rPr>
              <a:t>100 </a:t>
            </a:r>
            <a:r>
              <a:rPr sz="1000" spc="-5" dirty="0">
                <a:latin typeface="Arial"/>
                <a:cs typeface="Arial"/>
              </a:rPr>
              <a:t>s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=125</a:t>
            </a:r>
            <a:endParaRPr sz="1000" dirty="0">
              <a:latin typeface="Arial"/>
              <a:cs typeface="Arial"/>
            </a:endParaRPr>
          </a:p>
          <a:p>
            <a:pPr marL="339090">
              <a:lnSpc>
                <a:spcPts val="1105"/>
              </a:lnSpc>
            </a:pPr>
            <a:r>
              <a:rPr sz="1000" spc="-5" dirty="0">
                <a:latin typeface="Arial"/>
                <a:cs typeface="Arial"/>
              </a:rPr>
              <a:t>ns = 0 s =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125</a:t>
            </a:r>
            <a:endParaRPr sz="1000" dirty="0">
              <a:latin typeface="Arial"/>
              <a:cs typeface="Arial"/>
            </a:endParaRPr>
          </a:p>
          <a:p>
            <a:pPr marL="33909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ns = </a:t>
            </a:r>
            <a:r>
              <a:rPr sz="1000" spc="-10" dirty="0">
                <a:latin typeface="Arial"/>
                <a:cs typeface="Arial"/>
              </a:rPr>
              <a:t>125 </a:t>
            </a:r>
            <a:r>
              <a:rPr sz="1000" spc="-5" dirty="0">
                <a:latin typeface="Arial"/>
                <a:cs typeface="Arial"/>
              </a:rPr>
              <a:t>s =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125</a:t>
            </a:r>
            <a:endParaRPr sz="1000" dirty="0">
              <a:latin typeface="Arial"/>
              <a:cs typeface="Arial"/>
            </a:endParaRPr>
          </a:p>
          <a:p>
            <a:pPr marL="339090" marR="4762500" indent="-200025">
              <a:lnSpc>
                <a:spcPts val="1100"/>
              </a:lnSpc>
              <a:spcBef>
                <a:spcPts val="300"/>
              </a:spcBef>
            </a:pPr>
            <a:r>
              <a:rPr sz="1000" spc="-5" dirty="0">
                <a:latin typeface="Arial"/>
                <a:cs typeface="Arial"/>
              </a:rPr>
              <a:t>B. ns = 50 s = </a:t>
            </a:r>
            <a:r>
              <a:rPr sz="1000" spc="-10" dirty="0">
                <a:latin typeface="Arial"/>
                <a:cs typeface="Arial"/>
              </a:rPr>
              <a:t>50  </a:t>
            </a:r>
            <a:r>
              <a:rPr sz="1000" spc="-5" dirty="0">
                <a:latin typeface="Arial"/>
                <a:cs typeface="Arial"/>
              </a:rPr>
              <a:t>ns = </a:t>
            </a:r>
            <a:r>
              <a:rPr sz="1000" spc="-10" dirty="0">
                <a:latin typeface="Arial"/>
                <a:cs typeface="Arial"/>
              </a:rPr>
              <a:t>125 </a:t>
            </a:r>
            <a:r>
              <a:rPr sz="1000" spc="-5" dirty="0">
                <a:latin typeface="Arial"/>
                <a:cs typeface="Arial"/>
              </a:rPr>
              <a:t>s =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125</a:t>
            </a:r>
            <a:endParaRPr sz="1000" dirty="0">
              <a:latin typeface="Arial"/>
              <a:cs typeface="Arial"/>
            </a:endParaRPr>
          </a:p>
          <a:p>
            <a:pPr marL="339090">
              <a:lnSpc>
                <a:spcPts val="1090"/>
              </a:lnSpc>
            </a:pPr>
            <a:r>
              <a:rPr sz="1000" spc="-5" dirty="0">
                <a:latin typeface="Arial"/>
                <a:cs typeface="Arial"/>
              </a:rPr>
              <a:t>ns = 0 s =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125</a:t>
            </a:r>
            <a:endParaRPr sz="1000" dirty="0">
              <a:latin typeface="Arial"/>
              <a:cs typeface="Arial"/>
            </a:endParaRPr>
          </a:p>
          <a:p>
            <a:pPr marL="339090" marR="4762500" indent="-200025">
              <a:lnSpc>
                <a:spcPts val="1100"/>
              </a:lnSpc>
              <a:spcBef>
                <a:spcPts val="310"/>
              </a:spcBef>
            </a:pPr>
            <a:r>
              <a:rPr sz="1000" spc="-5" dirty="0">
                <a:latin typeface="Arial"/>
                <a:cs typeface="Arial"/>
              </a:rPr>
              <a:t>C. ns = 50 s = </a:t>
            </a:r>
            <a:r>
              <a:rPr sz="1000" spc="-10" dirty="0">
                <a:latin typeface="Arial"/>
                <a:cs typeface="Arial"/>
              </a:rPr>
              <a:t>125  </a:t>
            </a:r>
            <a:r>
              <a:rPr sz="1000" spc="-5" dirty="0">
                <a:latin typeface="Arial"/>
                <a:cs typeface="Arial"/>
              </a:rPr>
              <a:t>ns = </a:t>
            </a:r>
            <a:r>
              <a:rPr sz="1000" spc="-10" dirty="0">
                <a:latin typeface="Arial"/>
                <a:cs typeface="Arial"/>
              </a:rPr>
              <a:t>125 </a:t>
            </a:r>
            <a:r>
              <a:rPr sz="1000" spc="-5" dirty="0">
                <a:latin typeface="Arial"/>
                <a:cs typeface="Arial"/>
              </a:rPr>
              <a:t>s =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125</a:t>
            </a:r>
            <a:endParaRPr sz="1000" dirty="0">
              <a:latin typeface="Arial"/>
              <a:cs typeface="Arial"/>
            </a:endParaRPr>
          </a:p>
          <a:p>
            <a:pPr marL="339090">
              <a:lnSpc>
                <a:spcPts val="1090"/>
              </a:lnSpc>
            </a:pPr>
            <a:r>
              <a:rPr sz="1000" spc="-5" dirty="0">
                <a:latin typeface="Arial"/>
                <a:cs typeface="Arial"/>
              </a:rPr>
              <a:t>ns = 0 s =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125</a:t>
            </a:r>
            <a:endParaRPr sz="1000" dirty="0">
              <a:latin typeface="Arial"/>
              <a:cs typeface="Arial"/>
            </a:endParaRPr>
          </a:p>
          <a:p>
            <a:pPr marL="339090" marR="4798060" indent="-200025">
              <a:lnSpc>
                <a:spcPts val="1100"/>
              </a:lnSpc>
              <a:spcBef>
                <a:spcPts val="315"/>
              </a:spcBef>
            </a:pPr>
            <a:r>
              <a:rPr sz="1000" spc="-5" dirty="0">
                <a:latin typeface="Arial"/>
                <a:cs typeface="Arial"/>
              </a:rPr>
              <a:t>D. ns = 50 s = </a:t>
            </a:r>
            <a:r>
              <a:rPr sz="1000" spc="-10" dirty="0">
                <a:latin typeface="Arial"/>
                <a:cs typeface="Arial"/>
              </a:rPr>
              <a:t>50  </a:t>
            </a:r>
            <a:r>
              <a:rPr sz="1000" spc="-5" dirty="0">
                <a:latin typeface="Arial"/>
                <a:cs typeface="Arial"/>
              </a:rPr>
              <a:t>ns = </a:t>
            </a:r>
            <a:r>
              <a:rPr sz="1000" spc="-10" dirty="0">
                <a:latin typeface="Arial"/>
                <a:cs typeface="Arial"/>
              </a:rPr>
              <a:t>125 </a:t>
            </a:r>
            <a:r>
              <a:rPr sz="1000" spc="-5" dirty="0">
                <a:latin typeface="Arial"/>
                <a:cs typeface="Arial"/>
              </a:rPr>
              <a:t>s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=125</a:t>
            </a:r>
            <a:endParaRPr sz="1000" dirty="0">
              <a:latin typeface="Arial"/>
              <a:cs typeface="Arial"/>
            </a:endParaRPr>
          </a:p>
          <a:p>
            <a:pPr marL="339090">
              <a:lnSpc>
                <a:spcPts val="1090"/>
              </a:lnSpc>
            </a:pPr>
            <a:r>
              <a:rPr sz="1000" spc="-5" dirty="0">
                <a:latin typeface="Arial"/>
                <a:cs typeface="Arial"/>
              </a:rPr>
              <a:t>ns = </a:t>
            </a:r>
            <a:r>
              <a:rPr sz="1000" spc="-10" dirty="0">
                <a:latin typeface="Arial"/>
                <a:cs typeface="Arial"/>
              </a:rPr>
              <a:t>100 </a:t>
            </a:r>
            <a:r>
              <a:rPr sz="1000" spc="-5" dirty="0">
                <a:latin typeface="Arial"/>
                <a:cs typeface="Arial"/>
              </a:rPr>
              <a:t>s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=100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39700" marR="479488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C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, =&gt; A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39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39700">
              <a:lnSpc>
                <a:spcPts val="1160"/>
              </a:lnSpc>
              <a:spcBef>
                <a:spcPts val="89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192</a:t>
            </a:r>
            <a:endParaRPr sz="1000" dirty="0">
              <a:latin typeface="Arial"/>
              <a:cs typeface="Arial"/>
            </a:endParaRPr>
          </a:p>
          <a:p>
            <a:pPr marL="139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array initialization </a:t>
            </a:r>
            <a:r>
              <a:rPr sz="1000" spc="-5" dirty="0">
                <a:latin typeface="Arial"/>
                <a:cs typeface="Arial"/>
              </a:rPr>
              <a:t>statements </a:t>
            </a:r>
            <a:r>
              <a:rPr sz="1000" spc="-10" dirty="0">
                <a:latin typeface="Arial"/>
                <a:cs typeface="Arial"/>
              </a:rPr>
              <a:t>are valid? </a:t>
            </a:r>
            <a:r>
              <a:rPr sz="1000" spc="-5" dirty="0">
                <a:latin typeface="Arial"/>
                <a:cs typeface="Arial"/>
              </a:rPr>
              <a:t>(Choose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 dirty="0">
              <a:latin typeface="Arial"/>
              <a:cs typeface="Arial"/>
            </a:endParaRPr>
          </a:p>
          <a:p>
            <a:pPr marL="339090" indent="-200025">
              <a:lnSpc>
                <a:spcPct val="100000"/>
              </a:lnSpc>
              <a:buFont typeface="Arial"/>
              <a:buAutoNum type="alphaUcPeriod"/>
              <a:tabLst>
                <a:tab pos="339725" algn="l"/>
              </a:tabLst>
            </a:pPr>
            <a:r>
              <a:rPr sz="1000" spc="-10" dirty="0">
                <a:latin typeface="Courier New"/>
                <a:cs typeface="Courier New"/>
              </a:rPr>
              <a:t>int </a:t>
            </a:r>
            <a:r>
              <a:rPr sz="1000" spc="-5" dirty="0">
                <a:latin typeface="Courier New"/>
                <a:cs typeface="Courier New"/>
              </a:rPr>
              <a:t>array[] = new int[3] {1, </a:t>
            </a:r>
            <a:r>
              <a:rPr sz="1000" dirty="0">
                <a:latin typeface="Courier New"/>
                <a:cs typeface="Courier New"/>
              </a:rPr>
              <a:t>2,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3};</a:t>
            </a:r>
            <a:endParaRPr sz="1000" dirty="0">
              <a:latin typeface="Courier New"/>
              <a:cs typeface="Courier New"/>
            </a:endParaRPr>
          </a:p>
          <a:p>
            <a:pPr marL="339090" marR="3798570" indent="-200025">
              <a:lnSpc>
                <a:spcPts val="1060"/>
              </a:lnSpc>
              <a:spcBef>
                <a:spcPts val="345"/>
              </a:spcBef>
              <a:buFont typeface="Arial"/>
              <a:buAutoNum type="alphaUcPeriod"/>
              <a:tabLst>
                <a:tab pos="339725" algn="l"/>
              </a:tabLst>
            </a:pPr>
            <a:r>
              <a:rPr sz="1000" spc="-10" dirty="0">
                <a:latin typeface="Courier New"/>
                <a:cs typeface="Courier New"/>
              </a:rPr>
              <a:t>int </a:t>
            </a:r>
            <a:r>
              <a:rPr sz="1000" spc="-5" dirty="0">
                <a:latin typeface="Courier New"/>
                <a:cs typeface="Courier New"/>
              </a:rPr>
              <a:t>array[] = new int[3];  array[0] =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1;</a:t>
            </a:r>
          </a:p>
          <a:p>
            <a:pPr marL="339090">
              <a:lnSpc>
                <a:spcPts val="965"/>
              </a:lnSpc>
            </a:pPr>
            <a:r>
              <a:rPr sz="1000" spc="-5" dirty="0">
                <a:latin typeface="Courier New"/>
                <a:cs typeface="Courier New"/>
              </a:rPr>
              <a:t>array[1] =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2;</a:t>
            </a:r>
          </a:p>
          <a:p>
            <a:pPr marL="339090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array[2] =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3;</a:t>
            </a:r>
          </a:p>
          <a:p>
            <a:pPr marL="339090" indent="-200025">
              <a:lnSpc>
                <a:spcPct val="100000"/>
              </a:lnSpc>
              <a:spcBef>
                <a:spcPts val="145"/>
              </a:spcBef>
              <a:buFont typeface="Arial"/>
              <a:buAutoNum type="alphaUcPeriod" startAt="3"/>
              <a:tabLst>
                <a:tab pos="339725" algn="l"/>
              </a:tabLst>
            </a:pPr>
            <a:r>
              <a:rPr sz="1000" spc="-10" dirty="0">
                <a:latin typeface="Courier New"/>
                <a:cs typeface="Courier New"/>
              </a:rPr>
              <a:t>int </a:t>
            </a:r>
            <a:r>
              <a:rPr sz="1000" spc="-5" dirty="0">
                <a:latin typeface="Courier New"/>
                <a:cs typeface="Courier New"/>
              </a:rPr>
              <a:t>array[3] = </a:t>
            </a:r>
            <a:r>
              <a:rPr sz="1000" spc="-10" dirty="0">
                <a:latin typeface="Courier New"/>
                <a:cs typeface="Courier New"/>
              </a:rPr>
              <a:t>new </a:t>
            </a:r>
            <a:r>
              <a:rPr sz="1000" spc="-5" dirty="0">
                <a:latin typeface="Courier New"/>
                <a:cs typeface="Courier New"/>
              </a:rPr>
              <a:t>int[] {1, </a:t>
            </a:r>
            <a:r>
              <a:rPr sz="1000" dirty="0">
                <a:latin typeface="Courier New"/>
                <a:cs typeface="Courier New"/>
              </a:rPr>
              <a:t>2,</a:t>
            </a:r>
            <a:r>
              <a:rPr sz="1000" spc="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3};</a:t>
            </a:r>
            <a:endParaRPr sz="1000" dirty="0">
              <a:latin typeface="Courier New"/>
              <a:cs typeface="Courier New"/>
            </a:endParaRPr>
          </a:p>
          <a:p>
            <a:pPr marL="339090" marR="3798570" indent="-200025">
              <a:lnSpc>
                <a:spcPts val="1060"/>
              </a:lnSpc>
              <a:spcBef>
                <a:spcPts val="345"/>
              </a:spcBef>
              <a:buFont typeface="Arial"/>
              <a:buAutoNum type="alphaUcPeriod" startAt="3"/>
              <a:tabLst>
                <a:tab pos="339725" algn="l"/>
              </a:tabLst>
            </a:pPr>
            <a:r>
              <a:rPr sz="1000" spc="-10" dirty="0">
                <a:latin typeface="Courier New"/>
                <a:cs typeface="Courier New"/>
              </a:rPr>
              <a:t>int </a:t>
            </a:r>
            <a:r>
              <a:rPr sz="1000" spc="-5" dirty="0">
                <a:latin typeface="Courier New"/>
                <a:cs typeface="Courier New"/>
              </a:rPr>
              <a:t>array[] = new int[3];  array = {1, 2,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3};</a:t>
            </a:r>
            <a:endParaRPr sz="1000" dirty="0">
              <a:latin typeface="Courier New"/>
              <a:cs typeface="Courier New"/>
            </a:endParaRPr>
          </a:p>
          <a:p>
            <a:pPr marL="339090" indent="-200025">
              <a:lnSpc>
                <a:spcPct val="100000"/>
              </a:lnSpc>
              <a:spcBef>
                <a:spcPts val="125"/>
              </a:spcBef>
              <a:buFont typeface="Arial"/>
              <a:buAutoNum type="alphaUcPeriod" startAt="3"/>
              <a:tabLst>
                <a:tab pos="339725" algn="l"/>
              </a:tabLst>
            </a:pPr>
            <a:r>
              <a:rPr sz="1000" spc="-10" dirty="0">
                <a:latin typeface="Courier New"/>
                <a:cs typeface="Courier New"/>
              </a:rPr>
              <a:t>int </a:t>
            </a:r>
            <a:r>
              <a:rPr sz="1000" spc="-5" dirty="0">
                <a:latin typeface="Courier New"/>
                <a:cs typeface="Courier New"/>
              </a:rPr>
              <a:t>array[] = new int[]</a:t>
            </a:r>
            <a:r>
              <a:rPr sz="1000" spc="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{1,2,3};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Courier New"/>
              <a:cs typeface="Courier New"/>
            </a:endParaRPr>
          </a:p>
          <a:p>
            <a:pPr marL="139700" marR="47174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39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 marL="139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Reference: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https://stackoverflow.com/questions/1200621/how-do-i-declare-and-initialize-an-array-in-java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 dirty="0">
              <a:latin typeface="Arial"/>
              <a:cs typeface="Arial"/>
            </a:endParaRPr>
          </a:p>
          <a:p>
            <a:pPr marL="139700">
              <a:lnSpc>
                <a:spcPts val="116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193</a:t>
            </a:r>
            <a:endParaRPr sz="1000" dirty="0">
              <a:latin typeface="Arial"/>
              <a:cs typeface="Arial"/>
            </a:endParaRPr>
          </a:p>
          <a:p>
            <a:pPr marL="139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class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definitions:</a:t>
            </a:r>
            <a:endParaRPr sz="1000" dirty="0">
              <a:latin typeface="Arial"/>
              <a:cs typeface="Arial"/>
            </a:endParaRPr>
          </a:p>
          <a:p>
            <a:pPr marL="139700">
              <a:lnSpc>
                <a:spcPts val="1130"/>
              </a:lnSpc>
              <a:spcBef>
                <a:spcPts val="900"/>
              </a:spcBef>
            </a:pPr>
            <a:r>
              <a:rPr sz="1000" spc="-5" dirty="0">
                <a:latin typeface="Courier New"/>
                <a:cs typeface="Courier New"/>
              </a:rPr>
              <a:t>class C1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{}</a:t>
            </a:r>
            <a:endParaRPr sz="1000" dirty="0">
              <a:latin typeface="Courier New"/>
              <a:cs typeface="Courier New"/>
            </a:endParaRPr>
          </a:p>
          <a:p>
            <a:pPr marL="139700" marR="4227195">
              <a:lnSpc>
                <a:spcPts val="1060"/>
              </a:lnSpc>
              <a:spcBef>
                <a:spcPts val="75"/>
              </a:spcBef>
            </a:pPr>
            <a:r>
              <a:rPr sz="1000" spc="-5" dirty="0">
                <a:latin typeface="Courier New"/>
                <a:cs typeface="Courier New"/>
              </a:rPr>
              <a:t>class C2 extends </a:t>
            </a:r>
            <a:r>
              <a:rPr sz="1000" dirty="0">
                <a:latin typeface="Courier New"/>
                <a:cs typeface="Courier New"/>
              </a:rPr>
              <a:t>C1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{}  </a:t>
            </a:r>
            <a:r>
              <a:rPr sz="1000" spc="-5" dirty="0">
                <a:latin typeface="Courier New"/>
                <a:cs typeface="Courier New"/>
              </a:rPr>
              <a:t>class C3 extends </a:t>
            </a:r>
            <a:r>
              <a:rPr sz="1000" dirty="0">
                <a:latin typeface="Courier New"/>
                <a:cs typeface="Courier New"/>
              </a:rPr>
              <a:t>C2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dirty="0">
                <a:latin typeface="Courier New"/>
                <a:cs typeface="Courier New"/>
              </a:rPr>
              <a:t>{}</a:t>
            </a: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 dirty="0">
              <a:latin typeface="Courier New"/>
              <a:cs typeface="Courier New"/>
            </a:endParaRPr>
          </a:p>
          <a:p>
            <a:pPr marL="139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 dirty="0">
              <a:latin typeface="Arial"/>
              <a:cs typeface="Arial"/>
            </a:endParaRPr>
          </a:p>
          <a:p>
            <a:pPr marL="139700">
              <a:lnSpc>
                <a:spcPts val="1180"/>
              </a:lnSpc>
            </a:pPr>
            <a:r>
              <a:rPr sz="1000" spc="-10" dirty="0">
                <a:latin typeface="Arial"/>
                <a:cs typeface="Arial"/>
              </a:rPr>
              <a:t>16. </a:t>
            </a:r>
            <a:r>
              <a:rPr sz="1000" spc="-5" dirty="0">
                <a:latin typeface="Courier New"/>
                <a:cs typeface="Courier New"/>
              </a:rPr>
              <a:t>C1 obj1 = (C1) </a:t>
            </a:r>
            <a:r>
              <a:rPr sz="1000" spc="-10" dirty="0">
                <a:latin typeface="Courier New"/>
                <a:cs typeface="Courier New"/>
              </a:rPr>
              <a:t>new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C2();</a:t>
            </a:r>
            <a:endParaRPr sz="1000" dirty="0">
              <a:latin typeface="Courier New"/>
              <a:cs typeface="Courier New"/>
            </a:endParaRPr>
          </a:p>
          <a:p>
            <a:pPr marL="139700">
              <a:lnSpc>
                <a:spcPts val="1165"/>
              </a:lnSpc>
            </a:pPr>
            <a:r>
              <a:rPr sz="1000" spc="-10" dirty="0">
                <a:latin typeface="Arial"/>
                <a:cs typeface="Arial"/>
              </a:rPr>
              <a:t>17. </a:t>
            </a:r>
            <a:r>
              <a:rPr sz="1000" spc="-5" dirty="0">
                <a:latin typeface="Courier New"/>
                <a:cs typeface="Courier New"/>
              </a:rPr>
              <a:t>C2 obj2 = (C2) </a:t>
            </a:r>
            <a:r>
              <a:rPr sz="1000" spc="-10" dirty="0">
                <a:latin typeface="Courier New"/>
                <a:cs typeface="Courier New"/>
              </a:rPr>
              <a:t>new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C3();</a:t>
            </a:r>
            <a:endParaRPr sz="1000" dirty="0">
              <a:latin typeface="Courier New"/>
              <a:cs typeface="Courier New"/>
            </a:endParaRPr>
          </a:p>
          <a:p>
            <a:pPr marL="139700">
              <a:lnSpc>
                <a:spcPts val="1165"/>
              </a:lnSpc>
            </a:pPr>
            <a:r>
              <a:rPr sz="1000" spc="-10" dirty="0">
                <a:latin typeface="Arial"/>
                <a:cs typeface="Arial"/>
              </a:rPr>
              <a:t>18. </a:t>
            </a:r>
            <a:r>
              <a:rPr sz="1000" spc="-5" dirty="0">
                <a:latin typeface="Courier New"/>
                <a:cs typeface="Courier New"/>
              </a:rPr>
              <a:t>C2 obj3 = (C2) </a:t>
            </a:r>
            <a:r>
              <a:rPr sz="1000" spc="-10" dirty="0">
                <a:latin typeface="Courier New"/>
                <a:cs typeface="Courier New"/>
              </a:rPr>
              <a:t>new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C1();</a:t>
            </a:r>
            <a:endParaRPr sz="1000" dirty="0">
              <a:latin typeface="Courier New"/>
              <a:cs typeface="Courier New"/>
            </a:endParaRPr>
          </a:p>
          <a:p>
            <a:pPr marL="349885" indent="-210820">
              <a:lnSpc>
                <a:spcPts val="1180"/>
              </a:lnSpc>
              <a:buFont typeface="Arial"/>
              <a:buAutoNum type="arabicPeriod" startAt="19"/>
              <a:tabLst>
                <a:tab pos="350520" algn="l"/>
              </a:tabLst>
            </a:pPr>
            <a:r>
              <a:rPr sz="1000" spc="-5" dirty="0">
                <a:latin typeface="Courier New"/>
                <a:cs typeface="Courier New"/>
              </a:rPr>
              <a:t>C3 obj4 = (C3)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obj2;</a:t>
            </a:r>
            <a:endParaRPr sz="1000" dirty="0">
              <a:latin typeface="Courier New"/>
              <a:cs typeface="Courier New"/>
            </a:endParaRPr>
          </a:p>
          <a:p>
            <a:pPr marL="139700">
              <a:lnSpc>
                <a:spcPct val="100000"/>
              </a:lnSpc>
              <a:spcBef>
                <a:spcPts val="1070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throws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ClassCastException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 dirty="0">
              <a:latin typeface="Arial"/>
              <a:cs typeface="Arial"/>
            </a:endParaRPr>
          </a:p>
          <a:p>
            <a:pPr marL="339090" lvl="1" indent="-200025">
              <a:lnSpc>
                <a:spcPct val="100000"/>
              </a:lnSpc>
              <a:buAutoNum type="alphaUcPeriod"/>
              <a:tabLst>
                <a:tab pos="339725" algn="l"/>
              </a:tabLst>
            </a:pPr>
            <a:r>
              <a:rPr sz="1000" spc="-10" dirty="0">
                <a:latin typeface="Arial"/>
                <a:cs typeface="Arial"/>
              </a:rPr>
              <a:t>line 18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1431925" cy="1782539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8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17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8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19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16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A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 dirty="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462783"/>
            <a:ext cx="5715000" cy="5532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142017"/>
            <a:ext cx="5820410" cy="2934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194</a:t>
            </a:r>
            <a:endParaRPr sz="1000" dirty="0">
              <a:latin typeface="Arial"/>
              <a:cs typeface="Arial"/>
            </a:endParaRPr>
          </a:p>
          <a:p>
            <a:pPr marL="12700" marR="5080">
              <a:lnSpc>
                <a:spcPts val="1100"/>
              </a:lnSpc>
              <a:spcBef>
                <a:spcPts val="7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features can be implemented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spc="-5" dirty="0">
                <a:latin typeface="Arial"/>
                <a:cs typeface="Arial"/>
              </a:rPr>
              <a:t>a Java </a:t>
            </a:r>
            <a:r>
              <a:rPr sz="1000" spc="-10" dirty="0">
                <a:latin typeface="Arial"/>
                <a:cs typeface="Arial"/>
              </a:rPr>
              <a:t>application by encapsulating the entity </a:t>
            </a:r>
            <a:r>
              <a:rPr sz="1000" spc="-5" dirty="0">
                <a:latin typeface="Arial"/>
                <a:cs typeface="Arial"/>
              </a:rPr>
              <a:t>classes </a:t>
            </a:r>
            <a:r>
              <a:rPr sz="1000" spc="-10" dirty="0">
                <a:latin typeface="Arial"/>
                <a:cs typeface="Arial"/>
              </a:rPr>
              <a:t>used?  </a:t>
            </a:r>
            <a:r>
              <a:rPr sz="1000" spc="-5" dirty="0">
                <a:latin typeface="Arial"/>
                <a:cs typeface="Arial"/>
              </a:rPr>
              <a:t>(Choose</a:t>
            </a:r>
            <a:r>
              <a:rPr sz="1000" spc="-10" dirty="0">
                <a:latin typeface="Arial"/>
                <a:cs typeface="Arial"/>
              </a:rPr>
              <a:t> two.)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data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validation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compile </a:t>
            </a:r>
            <a:r>
              <a:rPr sz="1000" dirty="0">
                <a:latin typeface="Arial"/>
                <a:cs typeface="Arial"/>
              </a:rPr>
              <a:t>time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polymorphism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data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hiding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data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abstraction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data </a:t>
            </a:r>
            <a:r>
              <a:rPr sz="1000" dirty="0">
                <a:latin typeface="Arial"/>
                <a:cs typeface="Arial"/>
              </a:rPr>
              <a:t>memory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optimization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459994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10" dirty="0">
                <a:latin typeface="Arial"/>
                <a:cs typeface="Arial"/>
              </a:rPr>
              <a:t>CD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Reference: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ww.geek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sforgeek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.org/encapsulation-in-java/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195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43954" y="6214871"/>
            <a:ext cx="5595582" cy="12998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3041" y="7680426"/>
            <a:ext cx="2383790" cy="1614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buFont typeface="Arial"/>
              <a:buAutoNum type="alphaUcPeriod"/>
              <a:tabLst>
                <a:tab pos="263525" algn="l"/>
              </a:tabLst>
            </a:pPr>
            <a:r>
              <a:rPr sz="1000" spc="-10" dirty="0">
                <a:latin typeface="Courier New"/>
                <a:cs typeface="Courier New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sum </a:t>
            </a:r>
            <a:r>
              <a:rPr sz="1000" dirty="0">
                <a:latin typeface="Courier New"/>
                <a:cs typeface="Courier New"/>
              </a:rPr>
              <a:t>of </a:t>
            </a:r>
            <a:r>
              <a:rPr sz="1000" spc="-5" dirty="0">
                <a:latin typeface="Courier New"/>
                <a:cs typeface="Courier New"/>
              </a:rPr>
              <a:t>4 numbers </a:t>
            </a:r>
            <a:r>
              <a:rPr sz="1000" spc="-10" dirty="0">
                <a:latin typeface="Courier New"/>
                <a:cs typeface="Courier New"/>
              </a:rPr>
              <a:t>is: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10</a:t>
            </a:r>
            <a:endParaRPr sz="100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63525" algn="l"/>
              </a:tabLst>
            </a:pPr>
            <a:r>
              <a:rPr sz="1000" spc="-5" dirty="0">
                <a:latin typeface="Arial"/>
                <a:cs typeface="Arial"/>
              </a:rPr>
              <a:t>A compile </a:t>
            </a:r>
            <a:r>
              <a:rPr sz="1000" dirty="0">
                <a:latin typeface="Arial"/>
                <a:cs typeface="Arial"/>
              </a:rPr>
              <a:t>time </a:t>
            </a:r>
            <a:r>
              <a:rPr sz="1000" spc="-10" dirty="0">
                <a:latin typeface="Arial"/>
                <a:cs typeface="Arial"/>
              </a:rPr>
              <a:t>error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occurs.</a:t>
            </a:r>
            <a:endParaRPr sz="100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spcBef>
                <a:spcPts val="85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10" dirty="0">
                <a:latin typeface="Courier New"/>
                <a:cs typeface="Courier New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sum </a:t>
            </a:r>
            <a:r>
              <a:rPr sz="1000" dirty="0">
                <a:latin typeface="Courier New"/>
                <a:cs typeface="Courier New"/>
              </a:rPr>
              <a:t>of </a:t>
            </a:r>
            <a:r>
              <a:rPr sz="1000" spc="-5" dirty="0">
                <a:latin typeface="Courier New"/>
                <a:cs typeface="Courier New"/>
              </a:rPr>
              <a:t>5 numbers </a:t>
            </a:r>
            <a:r>
              <a:rPr sz="1000" spc="-10" dirty="0">
                <a:latin typeface="Courier New"/>
                <a:cs typeface="Courier New"/>
              </a:rPr>
              <a:t>is: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10</a:t>
            </a:r>
            <a:endParaRPr sz="100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10" dirty="0">
                <a:latin typeface="Courier New"/>
                <a:cs typeface="Courier New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sum </a:t>
            </a:r>
            <a:r>
              <a:rPr sz="1000" dirty="0">
                <a:latin typeface="Courier New"/>
                <a:cs typeface="Courier New"/>
              </a:rPr>
              <a:t>of </a:t>
            </a:r>
            <a:r>
              <a:rPr sz="1000" spc="-5" dirty="0">
                <a:latin typeface="Courier New"/>
                <a:cs typeface="Courier New"/>
              </a:rPr>
              <a:t>5 numbers </a:t>
            </a:r>
            <a:r>
              <a:rPr sz="1000" spc="-10" dirty="0">
                <a:latin typeface="Courier New"/>
                <a:cs typeface="Courier New"/>
              </a:rPr>
              <a:t>is: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15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63500" marR="121094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91095"/>
            <a:ext cx="1431925" cy="3194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120"/>
              </a:lnSpc>
              <a:spcBef>
                <a:spcPts val="200"/>
              </a:spcBef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1348739"/>
            <a:ext cx="4486656" cy="102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505011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3038891"/>
            <a:ext cx="4725146" cy="15247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341" y="4705591"/>
            <a:ext cx="29432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[JavaForum,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ExpertForum]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[JavaGroup,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ExpertGroup]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[JavaForumGroup,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ExpertForumGroup]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[JavaGroup, TechGroup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ExpertGroup]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76200" marR="175768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1452245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258431" cy="3438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341418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4799076"/>
            <a:ext cx="5622524" cy="1924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874294"/>
            <a:ext cx="3469640" cy="1183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5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requirements of the </a:t>
            </a:r>
            <a:r>
              <a:rPr sz="1000" spc="-10" dirty="0">
                <a:latin typeface="Arial"/>
                <a:cs typeface="Arial"/>
              </a:rPr>
              <a:t>application:</a:t>
            </a:r>
            <a:endParaRPr sz="1000">
              <a:latin typeface="Arial"/>
              <a:cs typeface="Arial"/>
            </a:endParaRPr>
          </a:p>
          <a:p>
            <a:pPr marL="203200" indent="-190500">
              <a:lnSpc>
                <a:spcPts val="1105"/>
              </a:lnSpc>
              <a:buAutoNum type="arabicPeriod"/>
              <a:tabLst>
                <a:tab pos="203200" algn="l"/>
              </a:tabLst>
            </a:pPr>
            <a:r>
              <a:rPr sz="1000" spc="-5" dirty="0">
                <a:latin typeface="Arial"/>
                <a:cs typeface="Arial"/>
              </a:rPr>
              <a:t>It must </a:t>
            </a:r>
            <a:r>
              <a:rPr sz="1000" spc="-10" dirty="0">
                <a:latin typeface="Arial"/>
                <a:cs typeface="Arial"/>
              </a:rPr>
              <a:t>display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menu.</a:t>
            </a:r>
            <a:endParaRPr sz="1000">
              <a:latin typeface="Arial"/>
              <a:cs typeface="Arial"/>
            </a:endParaRPr>
          </a:p>
          <a:p>
            <a:pPr marL="203200" indent="-190500">
              <a:lnSpc>
                <a:spcPts val="1105"/>
              </a:lnSpc>
              <a:buAutoNum type="arabicPeriod"/>
              <a:tabLst>
                <a:tab pos="203200" algn="l"/>
              </a:tabLst>
            </a:pPr>
            <a:r>
              <a:rPr sz="1000" spc="-5" dirty="0">
                <a:latin typeface="Arial"/>
                <a:cs typeface="Arial"/>
              </a:rPr>
              <a:t>It must </a:t>
            </a:r>
            <a:r>
              <a:rPr sz="1000" spc="-10" dirty="0">
                <a:latin typeface="Arial"/>
                <a:cs typeface="Arial"/>
              </a:rPr>
              <a:t>print the option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selected.</a:t>
            </a:r>
            <a:endParaRPr sz="1000">
              <a:latin typeface="Arial"/>
              <a:cs typeface="Arial"/>
            </a:endParaRPr>
          </a:p>
          <a:p>
            <a:pPr marL="203200" indent="-190500">
              <a:lnSpc>
                <a:spcPts val="1150"/>
              </a:lnSpc>
              <a:buAutoNum type="arabicPeriod"/>
              <a:tabLst>
                <a:tab pos="203200" algn="l"/>
              </a:tabLst>
            </a:pPr>
            <a:r>
              <a:rPr sz="1000" spc="-5" dirty="0">
                <a:latin typeface="Arial"/>
                <a:cs typeface="Arial"/>
              </a:rPr>
              <a:t>It must </a:t>
            </a:r>
            <a:r>
              <a:rPr sz="1000" spc="-10" dirty="0">
                <a:latin typeface="Arial"/>
                <a:cs typeface="Arial"/>
              </a:rPr>
              <a:t>continue its execution till </a:t>
            </a:r>
            <a:r>
              <a:rPr sz="1000" spc="-5" dirty="0">
                <a:latin typeface="Arial"/>
                <a:cs typeface="Arial"/>
              </a:rPr>
              <a:t>it reads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‘0’.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2400"/>
              </a:lnSpc>
              <a:spcBef>
                <a:spcPts val="90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 can be </a:t>
            </a:r>
            <a:r>
              <a:rPr sz="1000" spc="-10" dirty="0">
                <a:latin typeface="Arial"/>
                <a:cs typeface="Arial"/>
              </a:rPr>
              <a:t>used </a:t>
            </a:r>
            <a:r>
              <a:rPr sz="1000" spc="-5" dirty="0">
                <a:latin typeface="Arial"/>
                <a:cs typeface="Arial"/>
              </a:rPr>
              <a:t>to meet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requirements?  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7915656"/>
            <a:ext cx="6248399" cy="8092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5410576" cy="10671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1945652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1981200"/>
            <a:ext cx="5333622" cy="1067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3163265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3198876"/>
            <a:ext cx="5410954" cy="1067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77641" y="4513567"/>
            <a:ext cx="3958590" cy="3913251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88900" marR="276034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=&gt; C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198</a:t>
            </a:r>
            <a:endParaRPr sz="10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initialization </a:t>
            </a:r>
            <a:r>
              <a:rPr sz="1000" spc="-5" dirty="0">
                <a:latin typeface="Arial"/>
                <a:cs typeface="Arial"/>
              </a:rPr>
              <a:t>statements </a:t>
            </a:r>
            <a:r>
              <a:rPr sz="1000" spc="-10" dirty="0">
                <a:latin typeface="Arial"/>
                <a:cs typeface="Arial"/>
              </a:rPr>
              <a:t>are valid? </a:t>
            </a:r>
            <a:r>
              <a:rPr sz="1000" spc="-5" dirty="0">
                <a:latin typeface="Arial"/>
                <a:cs typeface="Arial"/>
              </a:rPr>
              <a:t>(Choose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 dirty="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Boolean available =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“TRUE”: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String tmpAuthor = author, author =”Mc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Donald”;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Double price =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200D;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Integer pages =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20;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 dirty="0">
              <a:latin typeface="Courier New"/>
              <a:cs typeface="Courier New"/>
            </a:endParaRPr>
          </a:p>
          <a:p>
            <a:pPr marL="88900" marR="266255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10" dirty="0">
                <a:latin typeface="Arial"/>
                <a:cs typeface="Arial"/>
              </a:rPr>
              <a:t>CD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Reference: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5"/>
              </a:rPr>
              <a:t>http://www.functionx.com/java/Lesson06.htm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199</a:t>
            </a:r>
            <a:endParaRPr sz="10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Examine the </a:t>
            </a:r>
            <a:r>
              <a:rPr sz="1000" spc="-10" dirty="0">
                <a:latin typeface="Arial"/>
                <a:cs typeface="Arial"/>
              </a:rPr>
              <a:t>given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definitions: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1405" y="841493"/>
            <a:ext cx="5583620" cy="2631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603714"/>
            <a:ext cx="1329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code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3919728"/>
            <a:ext cx="4191375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4957051"/>
            <a:ext cx="5902960" cy="2838598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</a:t>
            </a:r>
            <a:r>
              <a:rPr sz="1000" spc="-5" dirty="0">
                <a:latin typeface="Arial"/>
                <a:cs typeface="Arial"/>
              </a:rPr>
              <a:t>the implementation of Object-Oriented </a:t>
            </a:r>
            <a:r>
              <a:rPr sz="1000" dirty="0">
                <a:latin typeface="Arial"/>
                <a:cs typeface="Arial"/>
              </a:rPr>
              <a:t>Programming </a:t>
            </a:r>
            <a:r>
              <a:rPr sz="1000" spc="-5" dirty="0">
                <a:latin typeface="Arial"/>
                <a:cs typeface="Arial"/>
              </a:rPr>
              <a:t>concepts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given  code?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Polymorphism, abstraction, and encapsulation are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implemented.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Only </a:t>
            </a:r>
            <a:r>
              <a:rPr sz="1000" spc="-10" dirty="0">
                <a:latin typeface="Arial"/>
                <a:cs typeface="Arial"/>
              </a:rPr>
              <a:t>polymorphism and inheritance are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implemented.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Polymorphism, inheritance, and </a:t>
            </a:r>
            <a:r>
              <a:rPr sz="1000" spc="-5" dirty="0">
                <a:latin typeface="Arial"/>
                <a:cs typeface="Arial"/>
              </a:rPr>
              <a:t>abstraction </a:t>
            </a:r>
            <a:r>
              <a:rPr sz="1000" spc="-10" dirty="0">
                <a:latin typeface="Arial"/>
                <a:cs typeface="Arial"/>
              </a:rPr>
              <a:t>are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implemented.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Only </a:t>
            </a:r>
            <a:r>
              <a:rPr sz="1000" spc="-10" dirty="0">
                <a:latin typeface="Arial"/>
                <a:cs typeface="Arial"/>
              </a:rPr>
              <a:t>inheritance and encapsulation are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implemented.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477393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C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=&gt; A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200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3801110" cy="201612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8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7, </a:t>
            </a:r>
            <a:r>
              <a:rPr sz="1000" spc="-5" dirty="0">
                <a:latin typeface="Arial"/>
                <a:cs typeface="Arial"/>
              </a:rPr>
              <a:t>insert x </a:t>
            </a:r>
            <a:r>
              <a:rPr sz="1000" dirty="0">
                <a:latin typeface="Arial"/>
                <a:cs typeface="Arial"/>
              </a:rPr>
              <a:t>--;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8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6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Arial"/>
                <a:cs typeface="Arial"/>
              </a:rPr>
              <a:t>--x; </a:t>
            </a:r>
            <a:r>
              <a:rPr sz="1000" spc="-10" dirty="0">
                <a:latin typeface="Arial"/>
                <a:cs typeface="Arial"/>
              </a:rPr>
              <a:t>and,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7, </a:t>
            </a:r>
            <a:r>
              <a:rPr sz="1000" spc="-5" dirty="0">
                <a:latin typeface="Arial"/>
                <a:cs typeface="Arial"/>
              </a:rPr>
              <a:t>insert System.out.print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(x);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12 with </a:t>
            </a:r>
            <a:r>
              <a:rPr sz="1000" spc="-5" dirty="0">
                <a:latin typeface="Arial"/>
                <a:cs typeface="Arial"/>
              </a:rPr>
              <a:t>return (x &gt; 0) ? false: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true;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67970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889504"/>
            <a:ext cx="4229100" cy="1972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984496"/>
            <a:ext cx="3720465" cy="277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modification </a:t>
            </a:r>
            <a:r>
              <a:rPr sz="1000" spc="-10" dirty="0">
                <a:latin typeface="Arial"/>
                <a:cs typeface="Arial"/>
              </a:rPr>
              <a:t>enables </a:t>
            </a:r>
            <a:r>
              <a:rPr sz="1000" spc="-5" dirty="0">
                <a:latin typeface="Arial"/>
                <a:cs typeface="Arial"/>
              </a:rPr>
              <a:t>the code fragment </a:t>
            </a:r>
            <a:r>
              <a:rPr sz="1000" spc="-10" dirty="0">
                <a:latin typeface="Arial"/>
                <a:cs typeface="Arial"/>
              </a:rPr>
              <a:t>to print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TrueDone?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212090" marR="889635" indent="-200025">
              <a:lnSpc>
                <a:spcPts val="116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5 </a:t>
            </a:r>
            <a:r>
              <a:rPr sz="1000" spc="5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String opt = "true"</a:t>
            </a:r>
            <a:r>
              <a:rPr sz="1000" spc="-5" dirty="0">
                <a:latin typeface="Arial"/>
                <a:cs typeface="Arial"/>
              </a:rPr>
              <a:t>;  </a:t>
            </a: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7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case "true"</a:t>
            </a:r>
            <a:r>
              <a:rPr sz="1000" spc="-5" dirty="0">
                <a:latin typeface="Arial"/>
                <a:cs typeface="Arial"/>
              </a:rPr>
              <a:t>:</a:t>
            </a:r>
            <a:endParaRPr sz="1000">
              <a:latin typeface="Arial"/>
              <a:cs typeface="Arial"/>
            </a:endParaRPr>
          </a:p>
          <a:p>
            <a:pPr marL="212090" marR="1230630" indent="-200025">
              <a:lnSpc>
                <a:spcPts val="1160"/>
              </a:lnSpc>
              <a:spcBef>
                <a:spcPts val="30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5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boolean opt = </a:t>
            </a:r>
            <a:r>
              <a:rPr sz="1000" dirty="0">
                <a:latin typeface="Courier New"/>
                <a:cs typeface="Courier New"/>
              </a:rPr>
              <a:t>l</a:t>
            </a:r>
            <a:r>
              <a:rPr sz="1000" dirty="0">
                <a:latin typeface="Arial"/>
                <a:cs typeface="Arial"/>
              </a:rPr>
              <a:t>;  </a:t>
            </a:r>
            <a:r>
              <a:rPr sz="1000" spc="-10" dirty="0">
                <a:latin typeface="Arial"/>
                <a:cs typeface="Arial"/>
              </a:rPr>
              <a:t>Replace line </a:t>
            </a:r>
            <a:r>
              <a:rPr sz="1000" spc="-5" dirty="0">
                <a:latin typeface="Arial"/>
                <a:cs typeface="Arial"/>
              </a:rPr>
              <a:t>7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Arial"/>
                <a:cs typeface="Arial"/>
              </a:rPr>
              <a:t>case </a:t>
            </a:r>
            <a:r>
              <a:rPr sz="1000" spc="-10" dirty="0">
                <a:latin typeface="Arial"/>
                <a:cs typeface="Arial"/>
              </a:rPr>
              <a:t>1: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6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9, </a:t>
            </a:r>
            <a:r>
              <a:rPr sz="1000" spc="-5" dirty="0">
                <a:latin typeface="Arial"/>
                <a:cs typeface="Arial"/>
              </a:rPr>
              <a:t>remove the </a:t>
            </a:r>
            <a:r>
              <a:rPr sz="1000" spc="-10" dirty="0">
                <a:latin typeface="Arial"/>
                <a:cs typeface="Arial"/>
              </a:rPr>
              <a:t>break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statement.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Remove the </a:t>
            </a:r>
            <a:r>
              <a:rPr sz="1000" spc="-10" dirty="0">
                <a:latin typeface="Arial"/>
                <a:cs typeface="Arial"/>
              </a:rPr>
              <a:t>default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section.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59905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following </a:t>
            </a:r>
            <a:r>
              <a:rPr sz="1000" spc="-5" dirty="0">
                <a:latin typeface="Arial"/>
                <a:cs typeface="Arial"/>
              </a:rPr>
              <a:t>main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8116" y="7901940"/>
            <a:ext cx="3810000" cy="1104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16" y="775716"/>
            <a:ext cx="5181600" cy="37334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4679658"/>
            <a:ext cx="15081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true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false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-1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30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500" spc="-7" baseline="5555" dirty="0">
                <a:latin typeface="Courier New"/>
                <a:cs typeface="Courier New"/>
              </a:rPr>
              <a:t>0</a:t>
            </a:r>
            <a:endParaRPr sz="1500" baseline="5555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Courier New"/>
              <a:cs typeface="Courier New"/>
            </a:endParaRPr>
          </a:p>
          <a:p>
            <a:pPr marL="76200" marR="3162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762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715512" cy="4495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408129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201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5624" y="5865876"/>
            <a:ext cx="5522752" cy="31420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9077909"/>
            <a:ext cx="15240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5" dirty="0">
                <a:latin typeface="Arial"/>
                <a:cs typeface="Arial"/>
              </a:rPr>
              <a:t>You </a:t>
            </a:r>
            <a:r>
              <a:rPr sz="1000" spc="-10" dirty="0">
                <a:latin typeface="Arial"/>
                <a:cs typeface="Arial"/>
              </a:rPr>
              <a:t>want the </a:t>
            </a:r>
            <a:r>
              <a:rPr sz="1000" spc="-5" dirty="0">
                <a:latin typeface="Arial"/>
                <a:cs typeface="Arial"/>
              </a:rPr>
              <a:t>code 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print: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66686"/>
            <a:ext cx="5822950" cy="292862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2907030">
              <a:lnSpc>
                <a:spcPts val="1060"/>
              </a:lnSpc>
              <a:spcBef>
                <a:spcPts val="245"/>
              </a:spcBef>
            </a:pPr>
            <a:r>
              <a:rPr sz="1000" spc="-5" dirty="0">
                <a:latin typeface="Courier New"/>
                <a:cs typeface="Courier New"/>
              </a:rPr>
              <a:t>Sold: 5 items. Stock in Hand: 5  Purchased: 5 items. Stock </a:t>
            </a:r>
            <a:r>
              <a:rPr sz="1000" dirty="0">
                <a:latin typeface="Courier New"/>
                <a:cs typeface="Courier New"/>
              </a:rPr>
              <a:t>in </a:t>
            </a:r>
            <a:r>
              <a:rPr sz="1000" spc="-5" dirty="0">
                <a:latin typeface="Courier New"/>
                <a:cs typeface="Courier New"/>
              </a:rPr>
              <a:t>Hand:</a:t>
            </a:r>
            <a:r>
              <a:rPr sz="1000" spc="-5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10?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action enables </a:t>
            </a:r>
            <a:r>
              <a:rPr sz="1000" spc="-5" dirty="0">
                <a:latin typeface="Arial"/>
                <a:cs typeface="Arial"/>
              </a:rPr>
              <a:t>the code to print</a:t>
            </a:r>
            <a:r>
              <a:rPr sz="1000" spc="-10" dirty="0">
                <a:latin typeface="Arial"/>
                <a:cs typeface="Arial"/>
              </a:rPr>
              <a:t> this?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Declare</a:t>
            </a:r>
            <a:r>
              <a:rPr sz="1000" spc="-5" dirty="0">
                <a:latin typeface="Arial"/>
                <a:cs typeface="Arial"/>
              </a:rPr>
              <a:t> the </a:t>
            </a:r>
            <a:r>
              <a:rPr sz="1000" spc="-5" dirty="0">
                <a:latin typeface="Courier New"/>
                <a:cs typeface="Courier New"/>
              </a:rPr>
              <a:t>stock</a:t>
            </a:r>
            <a:r>
              <a:rPr sz="1000" spc="-3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variable and</a:t>
            </a:r>
            <a:r>
              <a:rPr sz="1000" spc="-5" dirty="0">
                <a:latin typeface="Arial"/>
                <a:cs typeface="Arial"/>
              </a:rPr>
              <a:t> the </a:t>
            </a:r>
            <a:r>
              <a:rPr sz="1000" spc="-5" dirty="0">
                <a:latin typeface="Courier New"/>
                <a:cs typeface="Courier New"/>
              </a:rPr>
              <a:t>purchase()</a:t>
            </a:r>
            <a:r>
              <a:rPr sz="1000" spc="-5" dirty="0">
                <a:latin typeface="Arial"/>
                <a:cs typeface="Arial"/>
              </a:rPr>
              <a:t>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sell()</a:t>
            </a:r>
            <a:r>
              <a:rPr sz="1000" spc="-5" dirty="0">
                <a:latin typeface="Arial"/>
                <a:cs typeface="Arial"/>
              </a:rPr>
              <a:t>,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printStock()</a:t>
            </a:r>
            <a:r>
              <a:rPr sz="1000" spc="-3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static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Declare</a:t>
            </a:r>
            <a:r>
              <a:rPr sz="1000" spc="-5" dirty="0">
                <a:latin typeface="Arial"/>
                <a:cs typeface="Arial"/>
              </a:rPr>
              <a:t> 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stock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variable and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printStock()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 </a:t>
            </a:r>
            <a:r>
              <a:rPr sz="1000" spc="-5" dirty="0">
                <a:latin typeface="Courier New"/>
                <a:cs typeface="Courier New"/>
              </a:rPr>
              <a:t>static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Declare</a:t>
            </a:r>
            <a:r>
              <a:rPr sz="1000" spc="-5" dirty="0">
                <a:latin typeface="Arial"/>
                <a:cs typeface="Arial"/>
              </a:rPr>
              <a:t> 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stock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10" dirty="0">
                <a:latin typeface="Courier New"/>
                <a:cs typeface="Courier New"/>
              </a:rPr>
              <a:t>qty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variables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printStock()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 </a:t>
            </a:r>
            <a:r>
              <a:rPr sz="1000" spc="-5" dirty="0">
                <a:latin typeface="Courier New"/>
                <a:cs typeface="Courier New"/>
              </a:rPr>
              <a:t>static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Declare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stock</a:t>
            </a:r>
            <a:r>
              <a:rPr sz="1000" spc="-3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variable </a:t>
            </a:r>
            <a:r>
              <a:rPr sz="1000" spc="-5" dirty="0">
                <a:latin typeface="Courier New"/>
                <a:cs typeface="Courier New"/>
              </a:rPr>
              <a:t>static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"/>
              <a:cs typeface="Arial"/>
            </a:endParaRPr>
          </a:p>
          <a:p>
            <a:pPr marL="12700" marR="469455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202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16" y="4009661"/>
            <a:ext cx="4419600" cy="32773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5741" y="7428954"/>
            <a:ext cx="1752600" cy="1730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code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900" dirty="0">
              <a:latin typeface="Arial"/>
              <a:cs typeface="Arial"/>
            </a:endParaRPr>
          </a:p>
          <a:p>
            <a:pPr marL="50800" marR="17780">
              <a:lnSpc>
                <a:spcPts val="1060"/>
              </a:lnSpc>
            </a:pPr>
            <a:r>
              <a:rPr sz="1000" spc="-5" dirty="0">
                <a:latin typeface="Courier New"/>
                <a:cs typeface="Courier New"/>
              </a:rPr>
              <a:t>S2 sobj = new S2();  sobj.display(10,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100);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00" dirty="0">
              <a:latin typeface="Courier New"/>
              <a:cs typeface="Courier New"/>
            </a:endParaRPr>
          </a:p>
          <a:p>
            <a:pPr marL="50800">
              <a:lnSpc>
                <a:spcPct val="100000"/>
              </a:lnSpc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 dirty="0">
              <a:latin typeface="Arial"/>
              <a:cs typeface="Arial"/>
            </a:endParaRPr>
          </a:p>
          <a:p>
            <a:pPr marL="250190" marR="732155" indent="-200025">
              <a:lnSpc>
                <a:spcPts val="1060"/>
              </a:lnSpc>
              <a:buFont typeface="Arial"/>
              <a:buAutoNum type="alphaUcPeriod"/>
              <a:tabLst>
                <a:tab pos="250825" algn="l"/>
              </a:tabLst>
            </a:pPr>
            <a:r>
              <a:rPr sz="1000" spc="-5" dirty="0">
                <a:latin typeface="Courier New"/>
                <a:cs typeface="Courier New"/>
              </a:rPr>
              <a:t>Child </a:t>
            </a:r>
            <a:r>
              <a:rPr sz="1000" spc="-10" dirty="0">
                <a:latin typeface="Courier New"/>
                <a:cs typeface="Courier New"/>
              </a:rPr>
              <a:t>10  </a:t>
            </a:r>
            <a:r>
              <a:rPr sz="1000" spc="-5" dirty="0">
                <a:latin typeface="Courier New"/>
                <a:cs typeface="Courier New"/>
              </a:rPr>
              <a:t>Child </a:t>
            </a:r>
            <a:r>
              <a:rPr sz="1000" spc="-10" dirty="0">
                <a:latin typeface="Courier New"/>
                <a:cs typeface="Courier New"/>
              </a:rPr>
              <a:t>100  </a:t>
            </a:r>
            <a:r>
              <a:rPr sz="1000" spc="-5" dirty="0">
                <a:latin typeface="Courier New"/>
                <a:cs typeface="Courier New"/>
              </a:rPr>
              <a:t>Parent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</a:t>
            </a:r>
            <a:endParaRPr sz="1000" dirty="0">
              <a:latin typeface="Courier New"/>
              <a:cs typeface="Courier New"/>
            </a:endParaRPr>
          </a:p>
          <a:p>
            <a:pPr marL="250190" marR="808990" indent="-200025">
              <a:lnSpc>
                <a:spcPts val="1060"/>
              </a:lnSpc>
              <a:spcBef>
                <a:spcPts val="275"/>
              </a:spcBef>
              <a:buFont typeface="Arial"/>
              <a:buAutoNum type="alphaUcPeriod"/>
              <a:tabLst>
                <a:tab pos="250825" algn="l"/>
              </a:tabLst>
            </a:pPr>
            <a:r>
              <a:rPr sz="1000" spc="-5" dirty="0">
                <a:latin typeface="Courier New"/>
                <a:cs typeface="Courier New"/>
              </a:rPr>
              <a:t>Parent</a:t>
            </a:r>
            <a:r>
              <a:rPr sz="1000" spc="-9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10  </a:t>
            </a:r>
            <a:r>
              <a:rPr sz="1000" spc="-5" dirty="0">
                <a:latin typeface="Courier New"/>
                <a:cs typeface="Courier New"/>
              </a:rPr>
              <a:t>Child</a:t>
            </a:r>
            <a:r>
              <a:rPr sz="1000" spc="-4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10</a:t>
            </a:r>
            <a:endParaRPr sz="1000" dirty="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041" y="727405"/>
            <a:ext cx="1907539" cy="205825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229"/>
              </a:spcBef>
            </a:pPr>
            <a:r>
              <a:rPr sz="1000" spc="-5" dirty="0">
                <a:latin typeface="Courier New"/>
                <a:cs typeface="Courier New"/>
              </a:rPr>
              <a:t>Parent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1000</a:t>
            </a:r>
            <a:endParaRPr sz="1000" dirty="0">
              <a:latin typeface="Courier New"/>
              <a:cs typeface="Courier New"/>
            </a:endParaRPr>
          </a:p>
          <a:p>
            <a:pPr marL="262890" marR="874394" indent="-200025">
              <a:lnSpc>
                <a:spcPts val="1060"/>
              </a:lnSpc>
              <a:spcBef>
                <a:spcPts val="285"/>
              </a:spcBef>
              <a:buFont typeface="Arial"/>
              <a:buAutoNum type="alphaUcPeriod" startAt="3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Child </a:t>
            </a:r>
            <a:r>
              <a:rPr sz="1000" spc="-10" dirty="0">
                <a:latin typeface="Courier New"/>
                <a:cs typeface="Courier New"/>
              </a:rPr>
              <a:t>10  </a:t>
            </a:r>
            <a:r>
              <a:rPr sz="1000" spc="-5" dirty="0">
                <a:latin typeface="Courier New"/>
                <a:cs typeface="Courier New"/>
              </a:rPr>
              <a:t>Parent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  Parent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</a:t>
            </a:r>
            <a:endParaRPr sz="1000" dirty="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229"/>
              </a:spcBef>
              <a:buAutoNum type="alphaUcPeriod" startAt="3"/>
              <a:tabLst>
                <a:tab pos="263525" algn="l"/>
              </a:tabLst>
            </a:pPr>
            <a:r>
              <a:rPr sz="1000" spc="-5" dirty="0">
                <a:latin typeface="Arial"/>
                <a:cs typeface="Arial"/>
              </a:rPr>
              <a:t>A compile </a:t>
            </a:r>
            <a:r>
              <a:rPr sz="1000" dirty="0">
                <a:latin typeface="Arial"/>
                <a:cs typeface="Arial"/>
              </a:rPr>
              <a:t>time </a:t>
            </a:r>
            <a:r>
              <a:rPr sz="1000" spc="-10" dirty="0">
                <a:latin typeface="Arial"/>
                <a:cs typeface="Arial"/>
              </a:rPr>
              <a:t>error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occurs.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highlight>
                <a:srgbClr val="FFFF00"/>
              </a:highlight>
              <a:latin typeface="Arial"/>
              <a:cs typeface="Arial"/>
            </a:endParaRPr>
          </a:p>
          <a:p>
            <a:pPr marL="63500" marR="72771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A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 dirty="0">
              <a:latin typeface="Arial"/>
              <a:cs typeface="Arial"/>
            </a:endParaRPr>
          </a:p>
          <a:p>
            <a:pPr marL="63500" marR="429259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5241" y="2718816"/>
            <a:ext cx="5353430" cy="752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599167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203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4131684"/>
            <a:ext cx="5677647" cy="1869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90341" y="6189967"/>
            <a:ext cx="15081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EN FR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JP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EN</a:t>
            </a:r>
            <a:r>
              <a:rPr sz="1000" spc="-10" dirty="0">
                <a:latin typeface="Courier New"/>
                <a:cs typeface="Courier New"/>
              </a:rPr>
              <a:t> FR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CH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EN FR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CH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76200" marR="32321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715256" cy="3419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323079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204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16" y="4856996"/>
            <a:ext cx="4648200" cy="32769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5741" y="8285441"/>
            <a:ext cx="1130300" cy="9074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250190" marR="338455" indent="-200025">
              <a:lnSpc>
                <a:spcPts val="1060"/>
              </a:lnSpc>
              <a:buFont typeface="Arial"/>
              <a:buAutoNum type="alphaUcPeriod"/>
              <a:tabLst>
                <a:tab pos="250825" algn="l"/>
              </a:tabLst>
            </a:pPr>
            <a:r>
              <a:rPr sz="1000" spc="-10" dirty="0">
                <a:latin typeface="Courier New"/>
                <a:cs typeface="Courier New"/>
              </a:rPr>
              <a:t>Ve</a:t>
            </a:r>
            <a:r>
              <a:rPr sz="1000" dirty="0">
                <a:latin typeface="Courier New"/>
                <a:cs typeface="Courier New"/>
              </a:rPr>
              <a:t>h</a:t>
            </a:r>
            <a:r>
              <a:rPr sz="1000" spc="-10" dirty="0">
                <a:latin typeface="Courier New"/>
                <a:cs typeface="Courier New"/>
              </a:rPr>
              <a:t>ic</a:t>
            </a:r>
            <a:r>
              <a:rPr sz="1000" dirty="0">
                <a:latin typeface="Courier New"/>
                <a:cs typeface="Courier New"/>
              </a:rPr>
              <a:t>l</a:t>
            </a:r>
            <a:r>
              <a:rPr sz="1000" spc="-5" dirty="0">
                <a:latin typeface="Courier New"/>
                <a:cs typeface="Courier New"/>
              </a:rPr>
              <a:t>e  </a:t>
            </a:r>
            <a:r>
              <a:rPr sz="1000" spc="-10" dirty="0">
                <a:latin typeface="Courier New"/>
                <a:cs typeface="Courier New"/>
              </a:rPr>
              <a:t>Bus</a:t>
            </a:r>
            <a:endParaRPr sz="1000">
              <a:latin typeface="Courier New"/>
              <a:cs typeface="Courier New"/>
            </a:endParaRPr>
          </a:p>
          <a:p>
            <a:pPr marL="250190" indent="-200025">
              <a:lnSpc>
                <a:spcPts val="1130"/>
              </a:lnSpc>
              <a:spcBef>
                <a:spcPts val="130"/>
              </a:spcBef>
              <a:buFont typeface="Arial"/>
              <a:buAutoNum type="alphaUcPeriod"/>
              <a:tabLst>
                <a:tab pos="250825" algn="l"/>
              </a:tabLst>
            </a:pPr>
            <a:r>
              <a:rPr sz="1000" spc="-10" dirty="0">
                <a:latin typeface="Courier New"/>
                <a:cs typeface="Courier New"/>
              </a:rPr>
              <a:t>Bus</a:t>
            </a:r>
            <a:endParaRPr sz="1000">
              <a:latin typeface="Courier New"/>
              <a:cs typeface="Courier New"/>
            </a:endParaRPr>
          </a:p>
          <a:p>
            <a:pPr marL="250190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Vehicle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07555"/>
            <a:ext cx="2184400" cy="14401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385"/>
              </a:spcBef>
              <a:buFont typeface="Arial"/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Courier New"/>
                <a:cs typeface="Courier New"/>
              </a:rPr>
              <a:t>Bus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 startAt="3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program </a:t>
            </a:r>
            <a:r>
              <a:rPr sz="1000" spc="-10" dirty="0">
                <a:latin typeface="Arial"/>
                <a:cs typeface="Arial"/>
              </a:rPr>
              <a:t>doesn’t print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anything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06235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756920">
              <a:lnSpc>
                <a:spcPts val="112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286000"/>
            <a:ext cx="3810378" cy="386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6281420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205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6739128"/>
            <a:ext cx="3734178" cy="609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7547864"/>
            <a:ext cx="1329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code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419219" cy="1524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2460739"/>
            <a:ext cx="15716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true:false:true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false:true:true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false:true:false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true:true:false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76200" marR="38608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80645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4648200"/>
            <a:ext cx="3962400" cy="381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585733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206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725158" cy="32479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4184434"/>
            <a:ext cx="15081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Good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Luck!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Good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Day!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Welcome!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Hello!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76200" marR="31623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648455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179887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207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9220" y="4710910"/>
            <a:ext cx="5586366" cy="18344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732498"/>
            <a:ext cx="132969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code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2" y="775716"/>
            <a:ext cx="4419969" cy="28959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3823182"/>
            <a:ext cx="15081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AC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BD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BC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AD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76200" marR="31623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0193"/>
            <a:ext cx="1448435" cy="265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5 4 3 2 1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5 4 3 2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4 2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4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4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Nothing is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printed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94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3531108"/>
            <a:ext cx="4885944" cy="1124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778705"/>
            <a:ext cx="1448435" cy="265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r>
              <a:rPr sz="1000" spc="2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r>
              <a:rPr sz="1000" spc="2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</a:t>
            </a:r>
            <a:r>
              <a:rPr sz="1000" spc="20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</a:t>
            </a:r>
            <a:r>
              <a:rPr sz="1000" spc="20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E. </a:t>
            </a:r>
            <a:r>
              <a:rPr sz="1000" spc="-10" dirty="0">
                <a:latin typeface="Arial"/>
                <a:cs typeface="Arial"/>
              </a:rPr>
              <a:t>Compilation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fails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263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7569707"/>
            <a:ext cx="4818083" cy="15239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410456" cy="5067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970511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208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572752" cy="3962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4937188"/>
            <a:ext cx="1896745" cy="2433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275590" marR="1460500" indent="-200025">
              <a:lnSpc>
                <a:spcPts val="106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10  20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240"/>
              </a:spcBef>
              <a:buAutoNum type="alphaUcPeriod"/>
              <a:tabLst>
                <a:tab pos="276225" algn="l"/>
              </a:tabLst>
            </a:pPr>
            <a:r>
              <a:rPr sz="1000" spc="-5" dirty="0">
                <a:latin typeface="Arial"/>
                <a:cs typeface="Arial"/>
              </a:rPr>
              <a:t>A compile </a:t>
            </a:r>
            <a:r>
              <a:rPr sz="1000" dirty="0">
                <a:latin typeface="Arial"/>
                <a:cs typeface="Arial"/>
              </a:rPr>
              <a:t>time </a:t>
            </a:r>
            <a:r>
              <a:rPr sz="1000" spc="-10" dirty="0">
                <a:latin typeface="Arial"/>
                <a:cs typeface="Arial"/>
              </a:rPr>
              <a:t>error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occurs</a:t>
            </a:r>
            <a:endParaRPr sz="1000">
              <a:latin typeface="Arial"/>
              <a:cs typeface="Arial"/>
            </a:endParaRPr>
          </a:p>
          <a:p>
            <a:pPr marL="275590" marR="1460500" indent="-200025">
              <a:lnSpc>
                <a:spcPts val="1060"/>
              </a:lnSpc>
              <a:spcBef>
                <a:spcPts val="23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20  20</a:t>
            </a:r>
            <a:endParaRPr sz="1000">
              <a:latin typeface="Courier New"/>
              <a:cs typeface="Courier New"/>
            </a:endParaRPr>
          </a:p>
          <a:p>
            <a:pPr marL="275590" marR="1460500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10  10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76200" marR="71120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405765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7508747"/>
            <a:ext cx="5715000" cy="1037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674147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209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10" y="851922"/>
            <a:ext cx="5333630" cy="41151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118582"/>
            <a:ext cx="3004185" cy="2987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ts val="1100"/>
              </a:lnSpc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program </a:t>
            </a:r>
            <a:r>
              <a:rPr sz="1000" spc="-10" dirty="0">
                <a:latin typeface="Arial"/>
                <a:cs typeface="Arial"/>
              </a:rPr>
              <a:t>executes and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prints:</a:t>
            </a:r>
            <a:endParaRPr sz="1000">
              <a:latin typeface="Arial"/>
              <a:cs typeface="Arial"/>
            </a:endParaRPr>
          </a:p>
          <a:p>
            <a:pPr marL="212090">
              <a:lnSpc>
                <a:spcPts val="1100"/>
              </a:lnSpc>
            </a:pPr>
            <a:r>
              <a:rPr sz="1000" spc="-10" dirty="0">
                <a:latin typeface="Courier New"/>
                <a:cs typeface="Courier New"/>
              </a:rPr>
              <a:t>500.0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ts val="1100"/>
              </a:lnSpc>
              <a:spcBef>
                <a:spcPts val="25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Commenting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16 </a:t>
            </a:r>
            <a:r>
              <a:rPr sz="1000" spc="-10" dirty="0">
                <a:latin typeface="Arial"/>
                <a:cs typeface="Arial"/>
              </a:rPr>
              <a:t>enables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program </a:t>
            </a:r>
            <a:r>
              <a:rPr sz="1000" spc="-5" dirty="0">
                <a:latin typeface="Arial"/>
                <a:cs typeface="Arial"/>
              </a:rPr>
              <a:t>to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print:</a:t>
            </a:r>
            <a:endParaRPr sz="1000">
              <a:latin typeface="Arial"/>
              <a:cs typeface="Arial"/>
            </a:endParaRPr>
          </a:p>
          <a:p>
            <a:pPr marL="212090" marR="2021839">
              <a:lnSpc>
                <a:spcPts val="1060"/>
              </a:lnSpc>
              <a:spcBef>
                <a:spcPts val="50"/>
              </a:spcBef>
            </a:pPr>
            <a:r>
              <a:rPr sz="1000" spc="-5" dirty="0">
                <a:latin typeface="Courier New"/>
                <a:cs typeface="Courier New"/>
              </a:rPr>
              <a:t>Thank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You!  </a:t>
            </a:r>
            <a:r>
              <a:rPr sz="1000" spc="-10" dirty="0">
                <a:latin typeface="Courier New"/>
                <a:cs typeface="Courier New"/>
              </a:rPr>
              <a:t>500.0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ts val="1100"/>
              </a:lnSpc>
              <a:spcBef>
                <a:spcPts val="240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Commenting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13 </a:t>
            </a:r>
            <a:r>
              <a:rPr sz="1000" spc="-10" dirty="0">
                <a:latin typeface="Arial"/>
                <a:cs typeface="Arial"/>
              </a:rPr>
              <a:t>enables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program </a:t>
            </a:r>
            <a:r>
              <a:rPr sz="1000" spc="-5" dirty="0">
                <a:latin typeface="Arial"/>
                <a:cs typeface="Arial"/>
              </a:rPr>
              <a:t>to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print:</a:t>
            </a:r>
            <a:endParaRPr sz="1000">
              <a:latin typeface="Arial"/>
              <a:cs typeface="Arial"/>
            </a:endParaRPr>
          </a:p>
          <a:p>
            <a:pPr marL="212090" marR="2021839">
              <a:lnSpc>
                <a:spcPts val="1060"/>
              </a:lnSpc>
              <a:spcBef>
                <a:spcPts val="50"/>
              </a:spcBef>
            </a:pPr>
            <a:r>
              <a:rPr sz="1000" spc="-5" dirty="0">
                <a:latin typeface="Courier New"/>
                <a:cs typeface="Courier New"/>
              </a:rPr>
              <a:t>Thank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You!  </a:t>
            </a:r>
            <a:r>
              <a:rPr sz="1000" spc="-10" dirty="0">
                <a:latin typeface="Courier New"/>
                <a:cs typeface="Courier New"/>
              </a:rPr>
              <a:t>500.0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ts val="1100"/>
              </a:lnSpc>
              <a:spcBef>
                <a:spcPts val="235"/>
              </a:spcBef>
              <a:buAutoNum type="alphaUcPeriod" startAt="4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program </a:t>
            </a:r>
            <a:r>
              <a:rPr sz="1000" spc="-10" dirty="0">
                <a:latin typeface="Arial"/>
                <a:cs typeface="Arial"/>
              </a:rPr>
              <a:t>executes and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prints:</a:t>
            </a:r>
            <a:endParaRPr sz="1000">
              <a:latin typeface="Arial"/>
              <a:cs typeface="Arial"/>
            </a:endParaRPr>
          </a:p>
          <a:p>
            <a:pPr marL="212090" marR="2021839">
              <a:lnSpc>
                <a:spcPts val="1060"/>
              </a:lnSpc>
              <a:spcBef>
                <a:spcPts val="50"/>
              </a:spcBef>
            </a:pPr>
            <a:r>
              <a:rPr sz="1000" spc="-5" dirty="0">
                <a:latin typeface="Courier New"/>
                <a:cs typeface="Courier New"/>
              </a:rPr>
              <a:t>Thank</a:t>
            </a:r>
            <a:r>
              <a:rPr sz="1000" spc="-8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You!  </a:t>
            </a:r>
            <a:r>
              <a:rPr sz="1000" spc="-10" dirty="0">
                <a:latin typeface="Courier New"/>
                <a:cs typeface="Courier New"/>
              </a:rPr>
              <a:t>500.0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12700" marR="1882139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1576705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219956" cy="405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960086"/>
            <a:ext cx="5916295" cy="26479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210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main()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invoked </a:t>
            </a:r>
            <a:r>
              <a:rPr sz="1000" spc="-10" dirty="0">
                <a:latin typeface="Arial"/>
                <a:cs typeface="Arial"/>
              </a:rPr>
              <a:t>by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JRE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fina</a:t>
            </a:r>
            <a:r>
              <a:rPr sz="1000" spc="-5" dirty="0">
                <a:latin typeface="Arial"/>
                <a:cs typeface="Arial"/>
              </a:rPr>
              <a:t>l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returns </a:t>
            </a:r>
            <a:r>
              <a:rPr sz="1000" spc="-5" dirty="0">
                <a:latin typeface="Courier New"/>
                <a:cs typeface="Courier New"/>
              </a:rPr>
              <a:t>true</a:t>
            </a:r>
            <a:r>
              <a:rPr sz="1000" spc="-34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if it </a:t>
            </a:r>
            <a:r>
              <a:rPr sz="1000" spc="-10" dirty="0">
                <a:latin typeface="Arial"/>
                <a:cs typeface="Arial"/>
              </a:rPr>
              <a:t>is executed </a:t>
            </a:r>
            <a:r>
              <a:rPr sz="1000" spc="-5" dirty="0">
                <a:latin typeface="Arial"/>
                <a:cs typeface="Arial"/>
              </a:rPr>
              <a:t>successfully at run time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must be </a:t>
            </a:r>
            <a:r>
              <a:rPr sz="1000" spc="-10" dirty="0">
                <a:latin typeface="Arial"/>
                <a:cs typeface="Arial"/>
              </a:rPr>
              <a:t>defined within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public</a:t>
            </a:r>
            <a:r>
              <a:rPr sz="1000" spc="-3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>
              <a:latin typeface="Arial"/>
              <a:cs typeface="Arial"/>
            </a:endParaRPr>
          </a:p>
          <a:p>
            <a:pPr marL="12700" marR="479488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Reference:</a:t>
            </a:r>
            <a:r>
              <a:rPr sz="1000" spc="120" dirty="0">
                <a:latin typeface="Arial"/>
                <a:cs typeface="Arial"/>
              </a:rPr>
              <a:t>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https://w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ww.quo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ra.c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om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/How-does-a-main-method-get-invoked-automatically-explain-it-in-brief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211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7746492"/>
            <a:ext cx="5662568" cy="618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5741" y="8488209"/>
            <a:ext cx="1130300" cy="6451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50190" indent="-200025">
              <a:lnSpc>
                <a:spcPct val="100000"/>
              </a:lnSpc>
              <a:buFont typeface="Arial"/>
              <a:buAutoNum type="alphaUcPeriod"/>
              <a:tabLst>
                <a:tab pos="250825" algn="l"/>
              </a:tabLst>
            </a:pPr>
            <a:r>
              <a:rPr sz="1000" spc="-5" dirty="0">
                <a:latin typeface="Courier New"/>
                <a:cs typeface="Courier New"/>
              </a:rPr>
              <a:t>S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6</a:t>
            </a:r>
            <a:endParaRPr sz="1000">
              <a:latin typeface="Courier New"/>
              <a:cs typeface="Courier New"/>
            </a:endParaRPr>
          </a:p>
          <a:p>
            <a:pPr marL="2501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50825" algn="l"/>
              </a:tabLst>
            </a:pPr>
            <a:r>
              <a:rPr sz="1000" spc="-5" dirty="0">
                <a:latin typeface="Courier New"/>
                <a:cs typeface="Courier New"/>
              </a:rPr>
              <a:t>S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5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041" y="740956"/>
            <a:ext cx="1495425" cy="141414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62890" indent="-200025">
              <a:lnSpc>
                <a:spcPct val="100000"/>
              </a:lnSpc>
              <a:spcBef>
                <a:spcPts val="229"/>
              </a:spcBef>
              <a:buAutoNum type="alphaUcPeriod" startAt="3"/>
              <a:tabLst>
                <a:tab pos="263525" algn="l"/>
              </a:tabLst>
            </a:pPr>
            <a:r>
              <a:rPr sz="1000" spc="-5" dirty="0">
                <a:latin typeface="Arial"/>
                <a:cs typeface="Arial"/>
              </a:rPr>
              <a:t>s</a:t>
            </a:r>
            <a:r>
              <a:rPr sz="1000" spc="-5" dirty="0">
                <a:latin typeface="Courier New"/>
                <a:cs typeface="Courier New"/>
              </a:rPr>
              <a:t>-1</a:t>
            </a:r>
            <a:endParaRPr sz="100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135"/>
              </a:spcBef>
              <a:buFont typeface="Arial"/>
              <a:buAutoNum type="alphaUcPeriod" startAt="3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w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7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63500" marR="3162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635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293620"/>
            <a:ext cx="4972812" cy="1981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431220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212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4888991"/>
            <a:ext cx="4419600" cy="904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5935472"/>
            <a:ext cx="300863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 </a:t>
            </a:r>
            <a:r>
              <a:rPr sz="1000" spc="-10" dirty="0">
                <a:latin typeface="Arial"/>
                <a:cs typeface="Arial"/>
              </a:rPr>
              <a:t>at line </a:t>
            </a:r>
            <a:r>
              <a:rPr sz="1000" spc="-5" dirty="0">
                <a:latin typeface="Arial"/>
                <a:cs typeface="Arial"/>
              </a:rPr>
              <a:t>10 </a:t>
            </a:r>
            <a:r>
              <a:rPr sz="1000" spc="-10" dirty="0">
                <a:latin typeface="Arial"/>
                <a:cs typeface="Arial"/>
              </a:rPr>
              <a:t>prints </a:t>
            </a:r>
            <a:r>
              <a:rPr sz="1000" spc="5" dirty="0">
                <a:latin typeface="Arial"/>
                <a:cs typeface="Arial"/>
              </a:rPr>
              <a:t>Welcome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100?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6275832"/>
            <a:ext cx="3857244" cy="67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6971817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360" y="7007352"/>
            <a:ext cx="3885819" cy="6099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3841" y="7703324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5360" y="7738871"/>
            <a:ext cx="4114800" cy="10671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3962400" cy="10576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049258"/>
            <a:ext cx="1431925" cy="90424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1051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3092195"/>
            <a:ext cx="3715512" cy="2324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572" y="5907023"/>
            <a:ext cx="75861" cy="57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6572" y="6047232"/>
            <a:ext cx="75861" cy="57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6572" y="6195059"/>
            <a:ext cx="75861" cy="579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5543855"/>
            <a:ext cx="6242050" cy="389273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213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10"/>
              </a:lnSpc>
            </a:pPr>
            <a:r>
              <a:rPr sz="1000" spc="-10" dirty="0">
                <a:latin typeface="Arial"/>
                <a:cs typeface="Arial"/>
              </a:rPr>
              <a:t>Given these</a:t>
            </a:r>
            <a:r>
              <a:rPr sz="1000" spc="-5" dirty="0">
                <a:latin typeface="Arial"/>
                <a:cs typeface="Arial"/>
              </a:rPr>
              <a:t> requirements:</a:t>
            </a:r>
            <a:endParaRPr sz="1000" dirty="0">
              <a:latin typeface="Arial"/>
              <a:cs typeface="Arial"/>
            </a:endParaRPr>
          </a:p>
          <a:p>
            <a:pPr marL="202565">
              <a:lnSpc>
                <a:spcPts val="1105"/>
              </a:lnSpc>
            </a:pPr>
            <a:r>
              <a:rPr sz="1000" spc="-10" dirty="0">
                <a:latin typeface="Arial"/>
                <a:cs typeface="Arial"/>
              </a:rPr>
              <a:t>Bus and Boat are Vehicle </a:t>
            </a:r>
            <a:r>
              <a:rPr sz="1000" spc="-15" dirty="0">
                <a:latin typeface="Arial"/>
                <a:cs typeface="Arial"/>
              </a:rPr>
              <a:t>type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classes.</a:t>
            </a:r>
            <a:endParaRPr sz="1000" dirty="0">
              <a:latin typeface="Arial"/>
              <a:cs typeface="Arial"/>
            </a:endParaRPr>
          </a:p>
          <a:p>
            <a:pPr marL="202565" marR="658495">
              <a:lnSpc>
                <a:spcPts val="1160"/>
              </a:lnSpc>
              <a:spcBef>
                <a:spcPts val="25"/>
              </a:spcBef>
            </a:pPr>
            <a:r>
              <a:rPr sz="100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start()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stop()</a:t>
            </a:r>
            <a:r>
              <a:rPr sz="1000" spc="-3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methods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perform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common </a:t>
            </a:r>
            <a:r>
              <a:rPr sz="1000" spc="-10" dirty="0">
                <a:latin typeface="Arial"/>
                <a:cs typeface="Arial"/>
              </a:rPr>
              <a:t>operations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across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Vehicle</a:t>
            </a:r>
            <a:r>
              <a:rPr sz="1000" spc="-5" dirty="0">
                <a:latin typeface="Arial"/>
                <a:cs typeface="Arial"/>
              </a:rPr>
              <a:t> class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type.  </a:t>
            </a: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ride()</a:t>
            </a:r>
            <a:r>
              <a:rPr sz="1000" spc="-28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 performs a </a:t>
            </a:r>
            <a:r>
              <a:rPr sz="1000" spc="-10" dirty="0">
                <a:latin typeface="Arial"/>
                <a:cs typeface="Arial"/>
              </a:rPr>
              <a:t>unique operations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each </a:t>
            </a:r>
            <a:r>
              <a:rPr sz="1000" spc="-15" dirty="0">
                <a:latin typeface="Arial"/>
                <a:cs typeface="Arial"/>
              </a:rPr>
              <a:t>type </a:t>
            </a:r>
            <a:r>
              <a:rPr sz="1000" spc="-10" dirty="0">
                <a:latin typeface="Arial"/>
                <a:cs typeface="Arial"/>
              </a:rPr>
              <a:t>of Vehicle.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40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set of </a:t>
            </a:r>
            <a:r>
              <a:rPr sz="1000" spc="-10" dirty="0">
                <a:latin typeface="Arial"/>
                <a:cs typeface="Arial"/>
              </a:rPr>
              <a:t>actions </a:t>
            </a:r>
            <a:r>
              <a:rPr sz="1000" spc="-5" dirty="0">
                <a:latin typeface="Arial"/>
                <a:cs typeface="Arial"/>
              </a:rPr>
              <a:t>meets the requirements </a:t>
            </a:r>
            <a:r>
              <a:rPr sz="1000" spc="-10" dirty="0">
                <a:latin typeface="Arial"/>
                <a:cs typeface="Arial"/>
              </a:rPr>
              <a:t>with optimized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code?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ts val="1180"/>
              </a:lnSpc>
              <a:spcBef>
                <a:spcPts val="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1. </a:t>
            </a:r>
            <a:r>
              <a:rPr sz="1000" spc="-10" dirty="0">
                <a:latin typeface="Arial"/>
                <a:cs typeface="Arial"/>
              </a:rPr>
              <a:t>Create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abstract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Vehicle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defining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start()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stop()</a:t>
            </a:r>
            <a:r>
              <a:rPr sz="1000" spc="-3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methods,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declaring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ride()</a:t>
            </a:r>
            <a:endParaRPr sz="1000" dirty="0">
              <a:latin typeface="Courier New"/>
              <a:cs typeface="Courier New"/>
            </a:endParaRPr>
          </a:p>
          <a:p>
            <a:pPr marL="212090">
              <a:lnSpc>
                <a:spcPts val="1135"/>
              </a:lnSpc>
            </a:pPr>
            <a:r>
              <a:rPr sz="1000" spc="-5" dirty="0">
                <a:latin typeface="Arial"/>
                <a:cs typeface="Arial"/>
              </a:rPr>
              <a:t>abstract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 dirty="0">
              <a:latin typeface="Arial"/>
              <a:cs typeface="Arial"/>
            </a:endParaRPr>
          </a:p>
          <a:p>
            <a:pPr marL="352425" lvl="1" indent="-140970">
              <a:lnSpc>
                <a:spcPts val="1150"/>
              </a:lnSpc>
              <a:buAutoNum type="arabicPeriod" startAt="2"/>
              <a:tabLst>
                <a:tab pos="353060" algn="l"/>
              </a:tabLst>
            </a:pPr>
            <a:r>
              <a:rPr sz="1000" spc="-10" dirty="0">
                <a:latin typeface="Arial"/>
                <a:cs typeface="Arial"/>
              </a:rPr>
              <a:t>Create Bus and Boat </a:t>
            </a:r>
            <a:r>
              <a:rPr sz="1000" spc="-5" dirty="0">
                <a:latin typeface="Arial"/>
                <a:cs typeface="Arial"/>
              </a:rPr>
              <a:t>classes by </a:t>
            </a:r>
            <a:r>
              <a:rPr sz="1000" spc="-10" dirty="0">
                <a:latin typeface="Arial"/>
                <a:cs typeface="Arial"/>
              </a:rPr>
              <a:t>inheriting the Vehicle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and overriding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ride()</a:t>
            </a:r>
            <a:r>
              <a:rPr sz="1000" spc="-25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ts val="1180"/>
              </a:lnSpc>
              <a:spcBef>
                <a:spcPts val="25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1. </a:t>
            </a:r>
            <a:r>
              <a:rPr sz="1000" spc="-10" dirty="0">
                <a:latin typeface="Arial"/>
                <a:cs typeface="Arial"/>
              </a:rPr>
              <a:t>Create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</a:t>
            </a:r>
            <a:r>
              <a:rPr sz="1000" spc="-5" dirty="0">
                <a:latin typeface="Arial"/>
                <a:cs typeface="Arial"/>
              </a:rPr>
              <a:t> interface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Vehicle </a:t>
            </a:r>
            <a:r>
              <a:rPr sz="1000" spc="-5" dirty="0">
                <a:latin typeface="Arial"/>
                <a:cs typeface="Arial"/>
              </a:rPr>
              <a:t>by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defining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start()</a:t>
            </a:r>
            <a:r>
              <a:rPr sz="1000" spc="-31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stop()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methods,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-5" dirty="0">
                <a:latin typeface="Arial"/>
                <a:cs typeface="Arial"/>
              </a:rPr>
              <a:t> declaring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ride()</a:t>
            </a:r>
            <a:endParaRPr sz="1000" dirty="0">
              <a:latin typeface="Courier New"/>
              <a:cs typeface="Courier New"/>
            </a:endParaRPr>
          </a:p>
          <a:p>
            <a:pPr marL="212090">
              <a:lnSpc>
                <a:spcPts val="1135"/>
              </a:lnSpc>
            </a:pPr>
            <a:r>
              <a:rPr sz="1000" spc="-5" dirty="0">
                <a:latin typeface="Arial"/>
                <a:cs typeface="Arial"/>
              </a:rPr>
              <a:t>abstract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 dirty="0">
              <a:latin typeface="Arial"/>
              <a:cs typeface="Arial"/>
            </a:endParaRPr>
          </a:p>
          <a:p>
            <a:pPr marL="352425" lvl="1" indent="-140970">
              <a:lnSpc>
                <a:spcPts val="1150"/>
              </a:lnSpc>
              <a:buAutoNum type="arabicPeriod" startAt="2"/>
              <a:tabLst>
                <a:tab pos="353060" algn="l"/>
              </a:tabLst>
            </a:pPr>
            <a:r>
              <a:rPr sz="1000" spc="-10" dirty="0">
                <a:latin typeface="Arial"/>
                <a:cs typeface="Arial"/>
              </a:rPr>
              <a:t>Create Bus and Boat </a:t>
            </a:r>
            <a:r>
              <a:rPr sz="1000" spc="-5" dirty="0">
                <a:latin typeface="Arial"/>
                <a:cs typeface="Arial"/>
              </a:rPr>
              <a:t>classes by implementing </a:t>
            </a:r>
            <a:r>
              <a:rPr sz="1000" spc="-10" dirty="0">
                <a:latin typeface="Arial"/>
                <a:cs typeface="Arial"/>
              </a:rPr>
              <a:t>the Vehicle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ts val="1180"/>
              </a:lnSpc>
              <a:spcBef>
                <a:spcPts val="190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1. </a:t>
            </a:r>
            <a:r>
              <a:rPr sz="1000" spc="-10" dirty="0">
                <a:latin typeface="Arial"/>
                <a:cs typeface="Arial"/>
              </a:rPr>
              <a:t>Create an </a:t>
            </a:r>
            <a:r>
              <a:rPr sz="1000" spc="-5" dirty="0">
                <a:latin typeface="Arial"/>
                <a:cs typeface="Arial"/>
              </a:rPr>
              <a:t>abstract class </a:t>
            </a:r>
            <a:r>
              <a:rPr sz="1000" spc="-10" dirty="0">
                <a:latin typeface="Arial"/>
                <a:cs typeface="Arial"/>
              </a:rPr>
              <a:t>Vehicle </a:t>
            </a:r>
            <a:r>
              <a:rPr sz="1000" spc="-5" dirty="0">
                <a:latin typeface="Arial"/>
                <a:cs typeface="Arial"/>
              </a:rPr>
              <a:t>by </a:t>
            </a:r>
            <a:r>
              <a:rPr sz="1000" spc="-10" dirty="0">
                <a:latin typeface="Arial"/>
                <a:cs typeface="Arial"/>
              </a:rPr>
              <a:t>declaring </a:t>
            </a:r>
            <a:r>
              <a:rPr sz="1000" spc="-5" dirty="0">
                <a:latin typeface="Courier New"/>
                <a:cs typeface="Courier New"/>
              </a:rPr>
              <a:t>stop()</a:t>
            </a:r>
            <a:r>
              <a:rPr sz="1000" spc="-5" dirty="0">
                <a:latin typeface="Arial"/>
                <a:cs typeface="Arial"/>
              </a:rPr>
              <a:t>, </a:t>
            </a:r>
            <a:r>
              <a:rPr sz="1000" spc="-5" dirty="0">
                <a:latin typeface="Courier New"/>
                <a:cs typeface="Courier New"/>
              </a:rPr>
              <a:t>start()</a:t>
            </a:r>
            <a:r>
              <a:rPr sz="1000" spc="-5" dirty="0">
                <a:latin typeface="Arial"/>
                <a:cs typeface="Arial"/>
              </a:rPr>
              <a:t>,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ride()</a:t>
            </a:r>
            <a:r>
              <a:rPr sz="1000" spc="-2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abstract methods.</a:t>
            </a:r>
            <a:endParaRPr sz="1000" dirty="0">
              <a:latin typeface="Arial"/>
              <a:cs typeface="Arial"/>
            </a:endParaRPr>
          </a:p>
          <a:p>
            <a:pPr marL="352425" lvl="1" indent="-140970">
              <a:lnSpc>
                <a:spcPts val="1180"/>
              </a:lnSpc>
              <a:buAutoNum type="arabicPeriod" startAt="2"/>
              <a:tabLst>
                <a:tab pos="353060" algn="l"/>
              </a:tabLst>
            </a:pPr>
            <a:r>
              <a:rPr sz="1000" spc="-10" dirty="0">
                <a:latin typeface="Arial"/>
                <a:cs typeface="Arial"/>
              </a:rPr>
              <a:t>Create Bus and Boat </a:t>
            </a:r>
            <a:r>
              <a:rPr sz="1000" spc="-5" dirty="0">
                <a:latin typeface="Arial"/>
                <a:cs typeface="Arial"/>
              </a:rPr>
              <a:t>classes by </a:t>
            </a:r>
            <a:r>
              <a:rPr sz="1000" spc="-10" dirty="0">
                <a:latin typeface="Arial"/>
                <a:cs typeface="Arial"/>
              </a:rPr>
              <a:t>inheriting the Vehicle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and overriding all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methods.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ts val="1180"/>
              </a:lnSpc>
              <a:spcBef>
                <a:spcPts val="195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1. </a:t>
            </a:r>
            <a:r>
              <a:rPr sz="1000" spc="-10" dirty="0">
                <a:latin typeface="Arial"/>
                <a:cs typeface="Arial"/>
              </a:rPr>
              <a:t>Create an </a:t>
            </a:r>
            <a:r>
              <a:rPr sz="1000" spc="-5" dirty="0">
                <a:latin typeface="Arial"/>
                <a:cs typeface="Arial"/>
              </a:rPr>
              <a:t>interface </a:t>
            </a:r>
            <a:r>
              <a:rPr sz="1000" spc="-10" dirty="0">
                <a:latin typeface="Arial"/>
                <a:cs typeface="Arial"/>
              </a:rPr>
              <a:t>Vehicle </a:t>
            </a:r>
            <a:r>
              <a:rPr sz="1000" spc="-5" dirty="0">
                <a:latin typeface="Arial"/>
                <a:cs typeface="Arial"/>
              </a:rPr>
              <a:t>by </a:t>
            </a:r>
            <a:r>
              <a:rPr sz="1000" spc="-10" dirty="0">
                <a:latin typeface="Arial"/>
                <a:cs typeface="Arial"/>
              </a:rPr>
              <a:t>defining default </a:t>
            </a:r>
            <a:r>
              <a:rPr sz="1000" spc="-5" dirty="0">
                <a:latin typeface="Courier New"/>
                <a:cs typeface="Courier New"/>
              </a:rPr>
              <a:t>stop()</a:t>
            </a:r>
            <a:r>
              <a:rPr sz="1000" spc="-5" dirty="0">
                <a:latin typeface="Arial"/>
                <a:cs typeface="Arial"/>
              </a:rPr>
              <a:t>, </a:t>
            </a:r>
            <a:r>
              <a:rPr sz="1000" spc="-5" dirty="0">
                <a:latin typeface="Courier New"/>
                <a:cs typeface="Courier New"/>
              </a:rPr>
              <a:t>start()</a:t>
            </a:r>
            <a:r>
              <a:rPr sz="1000" spc="-5" dirty="0">
                <a:latin typeface="Arial"/>
                <a:cs typeface="Arial"/>
              </a:rPr>
              <a:t>,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ride()</a:t>
            </a:r>
            <a:r>
              <a:rPr sz="1000" spc="-30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methods.</a:t>
            </a:r>
            <a:endParaRPr sz="1000" dirty="0">
              <a:latin typeface="Arial"/>
              <a:cs typeface="Arial"/>
            </a:endParaRPr>
          </a:p>
          <a:p>
            <a:pPr marL="352425" lvl="1" indent="-140970">
              <a:lnSpc>
                <a:spcPts val="1180"/>
              </a:lnSpc>
              <a:buAutoNum type="arabicPeriod" startAt="2"/>
              <a:tabLst>
                <a:tab pos="353060" algn="l"/>
              </a:tabLst>
            </a:pPr>
            <a:r>
              <a:rPr sz="1000" spc="-10" dirty="0">
                <a:latin typeface="Arial"/>
                <a:cs typeface="Arial"/>
              </a:rPr>
              <a:t>Create Bus and Boat </a:t>
            </a:r>
            <a:r>
              <a:rPr sz="1000" spc="-5" dirty="0">
                <a:latin typeface="Arial"/>
                <a:cs typeface="Arial"/>
              </a:rPr>
              <a:t>classes by implementing </a:t>
            </a:r>
            <a:r>
              <a:rPr sz="1000" spc="-10" dirty="0">
                <a:latin typeface="Arial"/>
                <a:cs typeface="Arial"/>
              </a:rPr>
              <a:t>the Vehicle </a:t>
            </a:r>
            <a:r>
              <a:rPr sz="1000" spc="-5" dirty="0">
                <a:latin typeface="Arial"/>
                <a:cs typeface="Arial"/>
              </a:rPr>
              <a:t>interface </a:t>
            </a:r>
            <a:r>
              <a:rPr sz="1000" spc="-10" dirty="0">
                <a:latin typeface="Arial"/>
                <a:cs typeface="Arial"/>
              </a:rPr>
              <a:t>and overriding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ride()</a:t>
            </a:r>
            <a:r>
              <a:rPr sz="1000" spc="16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Arial"/>
              <a:cs typeface="Arial"/>
            </a:endParaRPr>
          </a:p>
          <a:p>
            <a:pPr marL="12700" marR="512064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 A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1025181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214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1785" y="1548910"/>
            <a:ext cx="5549826" cy="34350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90341" y="5139956"/>
            <a:ext cx="15716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ct val="10000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null:null:0.0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null:null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&lt;&lt;HashCode&gt;&gt;:0.0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null:0.0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76200" marR="37909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76200" marR="80645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782312" cy="3343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246931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215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6112" y="4765012"/>
            <a:ext cx="5616856" cy="35046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5741" y="8437854"/>
            <a:ext cx="1130300" cy="773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50800">
              <a:lnSpc>
                <a:spcPts val="1130"/>
              </a:lnSpc>
            </a:pPr>
            <a:r>
              <a:rPr sz="1500" spc="-7" baseline="-5555" dirty="0">
                <a:latin typeface="Arial"/>
                <a:cs typeface="Arial"/>
              </a:rPr>
              <a:t>A.</a:t>
            </a:r>
            <a:r>
              <a:rPr sz="1500" spc="104" baseline="-5555" dirty="0">
                <a:latin typeface="Arial"/>
                <a:cs typeface="Arial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0:0</a:t>
            </a:r>
            <a:endParaRPr sz="1000">
              <a:latin typeface="Courier New"/>
              <a:cs typeface="Courier New"/>
            </a:endParaRPr>
          </a:p>
          <a:p>
            <a:pPr marL="250190">
              <a:lnSpc>
                <a:spcPts val="1130"/>
              </a:lnSpc>
            </a:pPr>
            <a:r>
              <a:rPr sz="1000" spc="-10" dirty="0">
                <a:latin typeface="Courier New"/>
                <a:cs typeface="Courier New"/>
              </a:rPr>
              <a:t>100:0</a:t>
            </a:r>
            <a:endParaRPr sz="1000">
              <a:latin typeface="Courier New"/>
              <a:cs typeface="Courier New"/>
            </a:endParaRPr>
          </a:p>
          <a:p>
            <a:pPr marL="50800">
              <a:lnSpc>
                <a:spcPct val="100000"/>
              </a:lnSpc>
              <a:spcBef>
                <a:spcPts val="145"/>
              </a:spcBef>
            </a:pPr>
            <a:r>
              <a:rPr sz="1500" spc="-7" baseline="-5555" dirty="0">
                <a:latin typeface="Arial"/>
                <a:cs typeface="Arial"/>
              </a:rPr>
              <a:t>B.</a:t>
            </a:r>
            <a:r>
              <a:rPr sz="1500" spc="97" baseline="-5555" dirty="0">
                <a:latin typeface="Arial"/>
                <a:cs typeface="Arial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null:0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041" y="727405"/>
            <a:ext cx="1495425" cy="184658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62890">
              <a:lnSpc>
                <a:spcPct val="100000"/>
              </a:lnSpc>
              <a:spcBef>
                <a:spcPts val="229"/>
              </a:spcBef>
            </a:pPr>
            <a:r>
              <a:rPr sz="1000" spc="-10" dirty="0">
                <a:latin typeface="Courier New"/>
                <a:cs typeface="Courier New"/>
              </a:rPr>
              <a:t>100:0</a:t>
            </a:r>
            <a:endParaRPr sz="1000">
              <a:latin typeface="Courier New"/>
              <a:cs typeface="Courier New"/>
            </a:endParaRPr>
          </a:p>
          <a:p>
            <a:pPr marL="63500">
              <a:lnSpc>
                <a:spcPts val="1130"/>
              </a:lnSpc>
              <a:spcBef>
                <a:spcPts val="135"/>
              </a:spcBef>
            </a:pPr>
            <a:r>
              <a:rPr sz="1500" spc="-7" baseline="-5555" dirty="0">
                <a:latin typeface="Arial"/>
                <a:cs typeface="Arial"/>
              </a:rPr>
              <a:t>C.</a:t>
            </a:r>
            <a:r>
              <a:rPr sz="1500" spc="22" baseline="-5555" dirty="0">
                <a:latin typeface="Arial"/>
                <a:cs typeface="Arial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0:0</a:t>
            </a:r>
            <a:endParaRPr sz="1000">
              <a:latin typeface="Courier New"/>
              <a:cs typeface="Courier New"/>
            </a:endParaRPr>
          </a:p>
          <a:p>
            <a:pPr marL="262890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100:200</a:t>
            </a:r>
            <a:endParaRPr sz="1000">
              <a:latin typeface="Courier New"/>
              <a:cs typeface="Courier New"/>
            </a:endParaRPr>
          </a:p>
          <a:p>
            <a:pPr marL="262890" marR="539115" indent="-200025">
              <a:lnSpc>
                <a:spcPts val="1060"/>
              </a:lnSpc>
              <a:spcBef>
                <a:spcPts val="295"/>
              </a:spcBef>
            </a:pPr>
            <a:r>
              <a:rPr sz="1500" spc="-7" baseline="-5555" dirty="0">
                <a:latin typeface="Arial"/>
                <a:cs typeface="Arial"/>
              </a:rPr>
              <a:t>D. </a:t>
            </a:r>
            <a:r>
              <a:rPr sz="1000" spc="-10" dirty="0">
                <a:latin typeface="Courier New"/>
                <a:cs typeface="Courier New"/>
              </a:rPr>
              <a:t>null:null  </a:t>
            </a:r>
            <a:r>
              <a:rPr sz="1000" spc="-5" dirty="0">
                <a:latin typeface="Courier New"/>
                <a:cs typeface="Courier New"/>
              </a:rPr>
              <a:t>100:null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63500" marR="3232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635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22" y="2712720"/>
            <a:ext cx="4724772" cy="36484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6488747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216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02" y="6946392"/>
            <a:ext cx="1980847" cy="6854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03041" y="7764284"/>
            <a:ext cx="3145790" cy="151515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code fragments can </a:t>
            </a:r>
            <a:r>
              <a:rPr sz="1000" spc="-10" dirty="0">
                <a:latin typeface="Arial"/>
                <a:cs typeface="Arial"/>
              </a:rPr>
              <a:t>be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 dirty="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String str =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“Java”;</a:t>
            </a:r>
            <a:endParaRPr sz="1000" dirty="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for(int iVal = 0; iVal &lt;=5;</a:t>
            </a:r>
            <a:r>
              <a:rPr sz="1000" spc="-4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iVal++){}</a:t>
            </a:r>
            <a:endParaRPr sz="1000" dirty="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Test() </a:t>
            </a:r>
            <a:r>
              <a:rPr sz="1000" spc="-10" dirty="0">
                <a:latin typeface="Courier New"/>
                <a:cs typeface="Courier New"/>
              </a:rPr>
              <a:t>{}</a:t>
            </a:r>
            <a:endParaRPr sz="1000" dirty="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package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p1;</a:t>
            </a:r>
            <a:endParaRPr sz="1000" dirty="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63525" algn="l"/>
              </a:tabLst>
            </a:pPr>
            <a:r>
              <a:rPr sz="1000" spc="-5" dirty="0">
                <a:latin typeface="Courier New"/>
                <a:cs typeface="Courier New"/>
              </a:rPr>
              <a:t>import java.io.*;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50" dirty="0">
              <a:latin typeface="Courier New"/>
              <a:cs typeface="Courier New"/>
            </a:endParaRPr>
          </a:p>
          <a:p>
            <a:pPr marL="63500">
              <a:lnSpc>
                <a:spcPct val="10000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AD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 AC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882775" cy="118491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93916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217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Examine the content </a:t>
            </a:r>
            <a:r>
              <a:rPr sz="1000" spc="-10" dirty="0">
                <a:latin typeface="Arial"/>
                <a:cs typeface="Arial"/>
              </a:rPr>
              <a:t>of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App.java: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26" y="2144267"/>
            <a:ext cx="5182342" cy="2514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858004"/>
            <a:ext cx="6129020" cy="2743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 dirty="0">
              <a:latin typeface="Arial"/>
              <a:cs typeface="Arial"/>
            </a:endParaRPr>
          </a:p>
          <a:p>
            <a:pPr marL="212090" marR="5080" indent="-200025">
              <a:lnSpc>
                <a:spcPts val="1160"/>
              </a:lnSpc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App.class</a:t>
            </a:r>
            <a:r>
              <a:rPr sz="1000" spc="-3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file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stored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within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p1</a:t>
            </a:r>
            <a:r>
              <a:rPr sz="1000" spc="-3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folder. The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Test.class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file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stored </a:t>
            </a:r>
            <a:r>
              <a:rPr sz="1000" spc="-10" dirty="0">
                <a:latin typeface="Arial"/>
                <a:cs typeface="Arial"/>
              </a:rPr>
              <a:t>within</a:t>
            </a:r>
            <a:r>
              <a:rPr sz="1000" spc="-5" dirty="0">
                <a:latin typeface="Arial"/>
                <a:cs typeface="Arial"/>
              </a:rPr>
              <a:t> the </a:t>
            </a:r>
            <a:r>
              <a:rPr sz="1000" spc="-5" dirty="0">
                <a:latin typeface="Courier New"/>
                <a:cs typeface="Courier New"/>
              </a:rPr>
              <a:t>p2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sub-folder  of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p1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25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App </a:t>
            </a:r>
            <a:r>
              <a:rPr sz="1000" spc="-5" dirty="0">
                <a:latin typeface="Arial"/>
                <a:cs typeface="Arial"/>
              </a:rPr>
              <a:t>class is accessible </a:t>
            </a:r>
            <a:r>
              <a:rPr sz="1000" spc="-10" dirty="0">
                <a:latin typeface="Arial"/>
                <a:cs typeface="Arial"/>
              </a:rPr>
              <a:t>within </a:t>
            </a:r>
            <a:r>
              <a:rPr sz="1000" spc="-5" dirty="0">
                <a:latin typeface="Arial"/>
                <a:cs typeface="Arial"/>
              </a:rPr>
              <a:t>the Test class </a:t>
            </a:r>
            <a:r>
              <a:rPr sz="1000" spc="-10" dirty="0">
                <a:latin typeface="Arial"/>
                <a:cs typeface="Arial"/>
              </a:rPr>
              <a:t>without an </a:t>
            </a:r>
            <a:r>
              <a:rPr sz="1000" spc="-5" dirty="0">
                <a:latin typeface="Courier New"/>
                <a:cs typeface="Courier New"/>
              </a:rPr>
              <a:t>import</a:t>
            </a:r>
            <a:r>
              <a:rPr sz="1000" spc="-29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statement.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Font typeface="Arial"/>
              <a:buAutoNum type="alphaUcPeriod"/>
              <a:tabLst>
                <a:tab pos="212725" algn="l"/>
              </a:tabLst>
            </a:pPr>
            <a:r>
              <a:rPr sz="1000" spc="-5" dirty="0">
                <a:latin typeface="Courier New"/>
                <a:cs typeface="Courier New"/>
              </a:rPr>
              <a:t>import p1.App;</a:t>
            </a:r>
            <a:r>
              <a:rPr sz="1000" spc="-29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used to access the </a:t>
            </a:r>
            <a:r>
              <a:rPr sz="1000" spc="-10" dirty="0">
                <a:latin typeface="Arial"/>
                <a:cs typeface="Arial"/>
              </a:rPr>
              <a:t>App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within </a:t>
            </a:r>
            <a:r>
              <a:rPr sz="1000" spc="-5" dirty="0">
                <a:latin typeface="Arial"/>
                <a:cs typeface="Arial"/>
              </a:rPr>
              <a:t>the Test class.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</a:t>
            </a:r>
            <a:r>
              <a:rPr sz="1000" spc="-10" dirty="0">
                <a:latin typeface="Arial"/>
                <a:cs typeface="Arial"/>
              </a:rPr>
              <a:t>is optional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have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package</a:t>
            </a:r>
            <a:r>
              <a:rPr sz="1000" spc="-24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as </a:t>
            </a:r>
            <a:r>
              <a:rPr sz="1000" spc="-5" dirty="0">
                <a:latin typeface="Arial"/>
                <a:cs typeface="Arial"/>
              </a:rPr>
              <a:t>the first </a:t>
            </a:r>
            <a:r>
              <a:rPr sz="1000" spc="-10" dirty="0">
                <a:latin typeface="Arial"/>
                <a:cs typeface="Arial"/>
              </a:rPr>
              <a:t>line of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definitions.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Arial"/>
              <a:cs typeface="Arial"/>
            </a:endParaRPr>
          </a:p>
          <a:p>
            <a:pPr marL="12700" marR="500062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</a:t>
            </a:r>
            <a:r>
              <a:rPr lang="en-US" sz="1000" spc="-5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218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6743" y="7711214"/>
            <a:ext cx="4027813" cy="7288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1141" y="8593315"/>
            <a:ext cx="2390775" cy="610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snippet at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9 prints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true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224790" marR="252729" indent="-200025">
              <a:lnSpc>
                <a:spcPts val="1060"/>
              </a:lnSpc>
            </a:pPr>
            <a:r>
              <a:rPr sz="1500" spc="-7" baseline="-5555" dirty="0">
                <a:latin typeface="Arial"/>
                <a:cs typeface="Arial"/>
              </a:rPr>
              <a:t>A. </a:t>
            </a:r>
            <a:r>
              <a:rPr sz="1000" spc="-5" dirty="0">
                <a:latin typeface="Courier New"/>
                <a:cs typeface="Courier New"/>
              </a:rPr>
              <a:t>Boolean s = p.apply(101);  System.out.println(s);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040" y="740193"/>
            <a:ext cx="4021359" cy="26828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buFont typeface="Arial"/>
              <a:buAutoNum type="alphaUcPeriod"/>
              <a:tabLst>
                <a:tab pos="263525" algn="l"/>
              </a:tabLst>
            </a:pPr>
            <a:r>
              <a:rPr sz="1000" spc="-10" dirty="0">
                <a:latin typeface="Courier New"/>
                <a:cs typeface="Courier New"/>
              </a:rPr>
              <a:t>Sum </a:t>
            </a:r>
            <a:r>
              <a:rPr sz="1000" spc="-5" dirty="0">
                <a:latin typeface="Courier New"/>
                <a:cs typeface="Courier New"/>
              </a:rPr>
              <a:t>is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600</a:t>
            </a:r>
            <a:endParaRPr sz="100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635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5" dirty="0">
                <a:latin typeface="Courier New"/>
                <a:cs typeface="Courier New"/>
              </a:rPr>
              <a:t>line n1.</a:t>
            </a:r>
            <a:endParaRPr sz="1000">
              <a:latin typeface="Courier New"/>
              <a:cs typeface="Courier New"/>
            </a:endParaRPr>
          </a:p>
          <a:p>
            <a:pPr marL="2628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635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5" dirty="0">
                <a:latin typeface="Courier New"/>
                <a:cs typeface="Courier New"/>
              </a:rPr>
              <a:t>line n2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635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ClassCastException </a:t>
            </a:r>
            <a:r>
              <a:rPr sz="1000" spc="-5" dirty="0">
                <a:latin typeface="Arial"/>
                <a:cs typeface="Arial"/>
              </a:rPr>
              <a:t>is thrown 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3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n1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628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635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ClassCastException </a:t>
            </a:r>
            <a:r>
              <a:rPr sz="1000" spc="-5" dirty="0">
                <a:latin typeface="Arial"/>
                <a:cs typeface="Arial"/>
              </a:rPr>
              <a:t>is thrown 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n2.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ourier New"/>
              <a:cs typeface="Courier New"/>
            </a:endParaRPr>
          </a:p>
          <a:p>
            <a:pPr marL="63500" marR="200977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>
                <a:latin typeface="Arial"/>
                <a:cs typeface="Arial"/>
              </a:rPr>
              <a:t>E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B</a:t>
            </a:r>
            <a:endParaRPr lang="en-US" sz="1000" b="1" spc="-5">
              <a:solidFill>
                <a:srgbClr val="FF0000"/>
              </a:solidFill>
              <a:latin typeface="Arial"/>
              <a:cs typeface="Arial"/>
            </a:endParaRPr>
          </a:p>
          <a:p>
            <a:pPr marL="63500" marR="2009775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635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25</a:t>
            </a:r>
            <a:endParaRPr sz="1000">
              <a:latin typeface="Arial"/>
              <a:cs typeface="Arial"/>
            </a:endParaRPr>
          </a:p>
          <a:p>
            <a:pPr marL="635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21" y="3561588"/>
            <a:ext cx="4981950" cy="27721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6456743"/>
            <a:ext cx="6078855" cy="32512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160"/>
              </a:lnSpc>
              <a:spcBef>
                <a:spcPts val="16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modifications,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dirty="0">
                <a:latin typeface="Arial"/>
                <a:cs typeface="Arial"/>
              </a:rPr>
              <a:t>made </a:t>
            </a:r>
            <a:r>
              <a:rPr sz="1000" spc="-10" dirty="0">
                <a:latin typeface="Arial"/>
                <a:cs typeface="Arial"/>
              </a:rPr>
              <a:t>independently, enable </a:t>
            </a:r>
            <a:r>
              <a:rPr sz="1000" spc="-5" dirty="0">
                <a:latin typeface="Arial"/>
                <a:cs typeface="Arial"/>
              </a:rPr>
              <a:t>the code to print </a:t>
            </a:r>
            <a:r>
              <a:rPr sz="1000" spc="-5" dirty="0">
                <a:latin typeface="Courier New"/>
                <a:cs typeface="Courier New"/>
              </a:rPr>
              <a:t>joe:true: 100.0</a:t>
            </a:r>
            <a:r>
              <a:rPr sz="1000" spc="-5" dirty="0">
                <a:latin typeface="Arial"/>
                <a:cs typeface="Arial"/>
              </a:rPr>
              <a:t>? (Choose 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2053589" cy="49466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12090" marR="5080" indent="-200025">
              <a:lnSpc>
                <a:spcPts val="1060"/>
              </a:lnSpc>
              <a:spcBef>
                <a:spcPts val="245"/>
              </a:spcBef>
            </a:pPr>
            <a:r>
              <a:rPr sz="1500" spc="-7" baseline="-5555" dirty="0">
                <a:latin typeface="Arial"/>
                <a:cs typeface="Arial"/>
              </a:rPr>
              <a:t>B. </a:t>
            </a:r>
            <a:r>
              <a:rPr sz="1000" spc="-5" dirty="0">
                <a:latin typeface="Courier New"/>
                <a:cs typeface="Courier New"/>
              </a:rPr>
              <a:t>Boolean s = p.test(100);  System.out.println(s);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43422" y="1097280"/>
            <a:ext cx="3335044" cy="1562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665018"/>
            <a:ext cx="2739390" cy="1227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7" baseline="-5555" dirty="0">
                <a:latin typeface="Arial"/>
                <a:cs typeface="Arial"/>
              </a:rPr>
              <a:t>D.</a:t>
            </a:r>
            <a:r>
              <a:rPr sz="1500" spc="359" baseline="-555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System.out.println(p.apply(100));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250">
              <a:latin typeface="Courier New"/>
              <a:cs typeface="Courier New"/>
            </a:endParaRPr>
          </a:p>
          <a:p>
            <a:pPr marL="12700" marR="161734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12700" marR="131191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4030979"/>
            <a:ext cx="3742944" cy="1905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6101550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219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2" y="775716"/>
            <a:ext cx="4496172" cy="27428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3651021"/>
            <a:ext cx="1723389" cy="25609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275590" marR="68580" indent="-200025">
              <a:lnSpc>
                <a:spcPts val="106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double sum </a:t>
            </a:r>
            <a:r>
              <a:rPr sz="1000" dirty="0">
                <a:latin typeface="Courier New"/>
                <a:cs typeface="Courier New"/>
              </a:rPr>
              <a:t>is</a:t>
            </a:r>
            <a:r>
              <a:rPr sz="1000" spc="-9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30.0  float </a:t>
            </a:r>
            <a:r>
              <a:rPr sz="1000" spc="-10" dirty="0">
                <a:latin typeface="Courier New"/>
                <a:cs typeface="Courier New"/>
              </a:rPr>
              <a:t>sum </a:t>
            </a:r>
            <a:r>
              <a:rPr sz="1000" spc="-5" dirty="0">
                <a:latin typeface="Courier New"/>
                <a:cs typeface="Courier New"/>
              </a:rPr>
              <a:t>is</a:t>
            </a:r>
            <a:r>
              <a:rPr sz="1000" spc="-5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30.0</a:t>
            </a:r>
            <a:endParaRPr sz="1000">
              <a:latin typeface="Courier New"/>
              <a:cs typeface="Courier New"/>
            </a:endParaRPr>
          </a:p>
          <a:p>
            <a:pPr marL="275590" marR="68580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sum </a:t>
            </a:r>
            <a:r>
              <a:rPr sz="1000" spc="-5" dirty="0">
                <a:latin typeface="Courier New"/>
                <a:cs typeface="Courier New"/>
              </a:rPr>
              <a:t>is 30.0  double sum </a:t>
            </a:r>
            <a:r>
              <a:rPr sz="1000" dirty="0">
                <a:latin typeface="Courier New"/>
                <a:cs typeface="Courier New"/>
              </a:rPr>
              <a:t>is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30.0</a:t>
            </a:r>
            <a:endParaRPr sz="1000">
              <a:latin typeface="Courier New"/>
              <a:cs typeface="Courier New"/>
            </a:endParaRPr>
          </a:p>
          <a:p>
            <a:pPr marL="275590" marR="68580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Integer sum is </a:t>
            </a:r>
            <a:r>
              <a:rPr sz="1000" spc="-10" dirty="0">
                <a:latin typeface="Courier New"/>
                <a:cs typeface="Courier New"/>
              </a:rPr>
              <a:t>30  </a:t>
            </a:r>
            <a:r>
              <a:rPr sz="1000" spc="-5" dirty="0">
                <a:latin typeface="Courier New"/>
                <a:cs typeface="Courier New"/>
              </a:rPr>
              <a:t>double sum </a:t>
            </a:r>
            <a:r>
              <a:rPr sz="1000" dirty="0">
                <a:latin typeface="Courier New"/>
                <a:cs typeface="Courier New"/>
              </a:rPr>
              <a:t>is</a:t>
            </a:r>
            <a:r>
              <a:rPr sz="1000" spc="-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30.0</a:t>
            </a:r>
            <a:endParaRPr sz="1000">
              <a:latin typeface="Courier New"/>
              <a:cs typeface="Courier New"/>
            </a:endParaRPr>
          </a:p>
          <a:p>
            <a:pPr marL="275590" marR="144145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/>
              <a:tabLst>
                <a:tab pos="276225" algn="l"/>
              </a:tabLst>
            </a:pPr>
            <a:r>
              <a:rPr sz="1000" spc="-5" dirty="0">
                <a:latin typeface="Courier New"/>
                <a:cs typeface="Courier New"/>
              </a:rPr>
              <a:t>Integer sum is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30  </a:t>
            </a: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sum </a:t>
            </a:r>
            <a:r>
              <a:rPr sz="1000" spc="-5" dirty="0">
                <a:latin typeface="Courier New"/>
                <a:cs typeface="Courier New"/>
              </a:rPr>
              <a:t>is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30.0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76200" marR="53784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76200" marR="23241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6426708"/>
            <a:ext cx="3666744" cy="1028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7582903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220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810000" cy="23625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90341" y="3289756"/>
            <a:ext cx="1508125" cy="3097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75590" indent="-200025">
              <a:lnSpc>
                <a:spcPts val="1130"/>
              </a:lnSpc>
              <a:buFont typeface="Arial"/>
              <a:buAutoNum type="alphaUcPeriod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c=null</a:t>
            </a:r>
            <a:endParaRPr sz="1000">
              <a:latin typeface="Courier New"/>
              <a:cs typeface="Courier New"/>
            </a:endParaRPr>
          </a:p>
          <a:p>
            <a:pPr marL="275590" marR="767715">
              <a:lnSpc>
                <a:spcPts val="1060"/>
              </a:lnSpc>
              <a:spcBef>
                <a:spcPts val="80"/>
              </a:spcBef>
            </a:pPr>
            <a:r>
              <a:rPr sz="1000" spc="-10" dirty="0">
                <a:latin typeface="Courier New"/>
                <a:cs typeface="Courier New"/>
              </a:rPr>
              <a:t>b=</a:t>
            </a:r>
            <a:r>
              <a:rPr sz="1000" dirty="0">
                <a:latin typeface="Courier New"/>
                <a:cs typeface="Courier New"/>
              </a:rPr>
              <a:t>t</a:t>
            </a:r>
            <a:r>
              <a:rPr sz="1000" spc="-10" dirty="0">
                <a:latin typeface="Courier New"/>
                <a:cs typeface="Courier New"/>
              </a:rPr>
              <a:t>rue  f=0.0</a:t>
            </a:r>
            <a:endParaRPr sz="1000">
              <a:latin typeface="Courier New"/>
              <a:cs typeface="Courier New"/>
            </a:endParaRPr>
          </a:p>
          <a:p>
            <a:pPr marL="275590" marR="690880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 startAt="2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c=  b=</a:t>
            </a:r>
            <a:r>
              <a:rPr sz="1000" dirty="0">
                <a:latin typeface="Courier New"/>
                <a:cs typeface="Courier New"/>
              </a:rPr>
              <a:t>f</a:t>
            </a:r>
            <a:r>
              <a:rPr sz="1000" spc="-10" dirty="0">
                <a:latin typeface="Courier New"/>
                <a:cs typeface="Courier New"/>
              </a:rPr>
              <a:t>al</a:t>
            </a:r>
            <a:r>
              <a:rPr sz="1000" dirty="0">
                <a:latin typeface="Courier New"/>
                <a:cs typeface="Courier New"/>
              </a:rPr>
              <a:t>s</a:t>
            </a:r>
            <a:r>
              <a:rPr sz="1000" spc="-5" dirty="0">
                <a:latin typeface="Courier New"/>
                <a:cs typeface="Courier New"/>
              </a:rPr>
              <a:t>e  </a:t>
            </a:r>
            <a:r>
              <a:rPr sz="1000" spc="-10" dirty="0">
                <a:latin typeface="Courier New"/>
                <a:cs typeface="Courier New"/>
              </a:rPr>
              <a:t>f=0.0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ts val="1130"/>
              </a:lnSpc>
              <a:spcBef>
                <a:spcPts val="125"/>
              </a:spcBef>
              <a:buFont typeface="Arial"/>
              <a:buAutoNum type="alphaUcPeriod" startAt="2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c=null</a:t>
            </a:r>
            <a:endParaRPr sz="1000">
              <a:latin typeface="Courier New"/>
              <a:cs typeface="Courier New"/>
            </a:endParaRPr>
          </a:p>
          <a:p>
            <a:pPr marL="275590" marR="690880">
              <a:lnSpc>
                <a:spcPts val="1060"/>
              </a:lnSpc>
              <a:spcBef>
                <a:spcPts val="80"/>
              </a:spcBef>
            </a:pPr>
            <a:r>
              <a:rPr sz="1000" spc="-10" dirty="0">
                <a:latin typeface="Courier New"/>
                <a:cs typeface="Courier New"/>
              </a:rPr>
              <a:t>b=</a:t>
            </a:r>
            <a:r>
              <a:rPr sz="1000" dirty="0">
                <a:latin typeface="Courier New"/>
                <a:cs typeface="Courier New"/>
              </a:rPr>
              <a:t>f</a:t>
            </a:r>
            <a:r>
              <a:rPr sz="1000" spc="-10" dirty="0">
                <a:latin typeface="Courier New"/>
                <a:cs typeface="Courier New"/>
              </a:rPr>
              <a:t>al</a:t>
            </a:r>
            <a:r>
              <a:rPr sz="1000" dirty="0">
                <a:latin typeface="Courier New"/>
                <a:cs typeface="Courier New"/>
              </a:rPr>
              <a:t>s</a:t>
            </a:r>
            <a:r>
              <a:rPr sz="1000" spc="-5" dirty="0">
                <a:latin typeface="Courier New"/>
                <a:cs typeface="Courier New"/>
              </a:rPr>
              <a:t>e  </a:t>
            </a:r>
            <a:r>
              <a:rPr sz="1000" spc="-10" dirty="0">
                <a:latin typeface="Courier New"/>
                <a:cs typeface="Courier New"/>
              </a:rPr>
              <a:t>f=0.0</a:t>
            </a:r>
            <a:endParaRPr sz="1000">
              <a:latin typeface="Courier New"/>
              <a:cs typeface="Courier New"/>
            </a:endParaRPr>
          </a:p>
          <a:p>
            <a:pPr marL="275590" indent="-200025">
              <a:lnSpc>
                <a:spcPts val="1130"/>
              </a:lnSpc>
              <a:spcBef>
                <a:spcPts val="125"/>
              </a:spcBef>
              <a:buFont typeface="Arial"/>
              <a:buAutoNum type="alphaUcPeriod" startAt="4"/>
              <a:tabLst>
                <a:tab pos="276225" algn="l"/>
              </a:tabLst>
            </a:pPr>
            <a:r>
              <a:rPr sz="1000" spc="-10" dirty="0">
                <a:latin typeface="Courier New"/>
                <a:cs typeface="Courier New"/>
              </a:rPr>
              <a:t>c=0</a:t>
            </a:r>
            <a:endParaRPr sz="1000">
              <a:latin typeface="Courier New"/>
              <a:cs typeface="Courier New"/>
            </a:endParaRPr>
          </a:p>
          <a:p>
            <a:pPr marL="275590" marR="690880">
              <a:lnSpc>
                <a:spcPts val="1060"/>
              </a:lnSpc>
              <a:spcBef>
                <a:spcPts val="80"/>
              </a:spcBef>
            </a:pPr>
            <a:r>
              <a:rPr sz="1000" spc="-10" dirty="0">
                <a:latin typeface="Courier New"/>
                <a:cs typeface="Courier New"/>
              </a:rPr>
              <a:t>b=</a:t>
            </a:r>
            <a:r>
              <a:rPr sz="1000" dirty="0">
                <a:latin typeface="Courier New"/>
                <a:cs typeface="Courier New"/>
              </a:rPr>
              <a:t>f</a:t>
            </a:r>
            <a:r>
              <a:rPr sz="1000" spc="-10" dirty="0">
                <a:latin typeface="Courier New"/>
                <a:cs typeface="Courier New"/>
              </a:rPr>
              <a:t>al</a:t>
            </a:r>
            <a:r>
              <a:rPr sz="1000" dirty="0">
                <a:latin typeface="Courier New"/>
                <a:cs typeface="Courier New"/>
              </a:rPr>
              <a:t>s</a:t>
            </a:r>
            <a:r>
              <a:rPr sz="1000" spc="-5" dirty="0">
                <a:latin typeface="Courier New"/>
                <a:cs typeface="Courier New"/>
              </a:rPr>
              <a:t>e  </a:t>
            </a:r>
            <a:r>
              <a:rPr sz="1000" spc="-10" dirty="0">
                <a:latin typeface="Courier New"/>
                <a:cs typeface="Courier New"/>
              </a:rPr>
              <a:t>f=0.0F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76200" marR="3162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76200" marR="177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18620" y="6601994"/>
            <a:ext cx="3572607" cy="10195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5741" y="7748981"/>
            <a:ext cx="3883025" cy="1402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221</a:t>
            </a:r>
            <a:endParaRPr sz="1000">
              <a:latin typeface="Arial"/>
              <a:cs typeface="Arial"/>
            </a:endParaRPr>
          </a:p>
          <a:p>
            <a:pPr marL="508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code fragments cause compilation errors? (Choose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250190" marR="2176780" indent="-200025">
              <a:lnSpc>
                <a:spcPts val="1060"/>
              </a:lnSpc>
              <a:buFont typeface="Arial"/>
              <a:buAutoNum type="alphaUcPeriod"/>
              <a:tabLst>
                <a:tab pos="250825" algn="l"/>
              </a:tabLst>
            </a:pPr>
            <a:r>
              <a:rPr sz="1000" spc="-5" dirty="0">
                <a:latin typeface="Courier New"/>
                <a:cs typeface="Courier New"/>
              </a:rPr>
              <a:t>double y1 =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203.22;  float </a:t>
            </a:r>
            <a:r>
              <a:rPr sz="1000" spc="-10" dirty="0">
                <a:latin typeface="Courier New"/>
                <a:cs typeface="Courier New"/>
              </a:rPr>
              <a:t>fit 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y1;</a:t>
            </a:r>
            <a:endParaRPr sz="1000">
              <a:latin typeface="Courier New"/>
              <a:cs typeface="Courier New"/>
            </a:endParaRPr>
          </a:p>
          <a:p>
            <a:pPr marL="250190" indent="-200025">
              <a:lnSpc>
                <a:spcPct val="100000"/>
              </a:lnSpc>
              <a:spcBef>
                <a:spcPts val="130"/>
              </a:spcBef>
              <a:buFont typeface="Arial"/>
              <a:buAutoNum type="alphaUcPeriod"/>
              <a:tabLst>
                <a:tab pos="250825" algn="l"/>
              </a:tabLst>
            </a:pP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fit </a:t>
            </a:r>
            <a:r>
              <a:rPr sz="1000" spc="-5" dirty="0">
                <a:latin typeface="Courier New"/>
                <a:cs typeface="Courier New"/>
              </a:rPr>
              <a:t>= (float)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1_11.00;</a:t>
            </a:r>
            <a:endParaRPr sz="1000">
              <a:latin typeface="Courier New"/>
              <a:cs typeface="Courier New"/>
            </a:endParaRPr>
          </a:p>
          <a:p>
            <a:pPr marL="2501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50825" algn="l"/>
              </a:tabLst>
            </a:pP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fit 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100.00;</a:t>
            </a:r>
            <a:endParaRPr sz="1000">
              <a:latin typeface="Courier New"/>
              <a:cs typeface="Courier New"/>
            </a:endParaRPr>
          </a:p>
          <a:p>
            <a:pPr marL="250190" indent="-200025">
              <a:lnSpc>
                <a:spcPts val="1130"/>
              </a:lnSpc>
              <a:spcBef>
                <a:spcPts val="195"/>
              </a:spcBef>
              <a:buFont typeface="Arial"/>
              <a:buAutoNum type="alphaUcPeriod"/>
              <a:tabLst>
                <a:tab pos="250825" algn="l"/>
              </a:tabLst>
            </a:pPr>
            <a:r>
              <a:rPr sz="1000" spc="-10" dirty="0">
                <a:latin typeface="Courier New"/>
                <a:cs typeface="Courier New"/>
              </a:rPr>
              <a:t>int </a:t>
            </a:r>
            <a:r>
              <a:rPr sz="1000" spc="-5" dirty="0">
                <a:latin typeface="Courier New"/>
                <a:cs typeface="Courier New"/>
              </a:rPr>
              <a:t>y2 =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100;</a:t>
            </a:r>
            <a:endParaRPr sz="1000">
              <a:latin typeface="Courier New"/>
              <a:cs typeface="Courier New"/>
            </a:endParaRPr>
          </a:p>
          <a:p>
            <a:pPr marL="250190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fit </a:t>
            </a:r>
            <a:r>
              <a:rPr sz="1000" spc="-5" dirty="0">
                <a:latin typeface="Courier New"/>
                <a:cs typeface="Courier New"/>
              </a:rPr>
              <a:t>= (float)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y2;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748789" cy="165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7" baseline="-5555" dirty="0">
                <a:latin typeface="Arial"/>
                <a:cs typeface="Arial"/>
              </a:rPr>
              <a:t>E. </a:t>
            </a: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fit 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spc="3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100.00F;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Courier New"/>
              <a:cs typeface="Courier New"/>
            </a:endParaRPr>
          </a:p>
          <a:p>
            <a:pPr marL="12700" marR="53594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222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535935"/>
            <a:ext cx="5181976" cy="2895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5601652"/>
            <a:ext cx="3950970" cy="26784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action enables </a:t>
            </a:r>
            <a:r>
              <a:rPr sz="1000" spc="-5" dirty="0">
                <a:latin typeface="Arial"/>
                <a:cs typeface="Arial"/>
              </a:rPr>
              <a:t>the code to print </a:t>
            </a:r>
            <a:r>
              <a:rPr sz="1000" spc="-5" dirty="0">
                <a:latin typeface="Courier New"/>
                <a:cs typeface="Courier New"/>
              </a:rPr>
              <a:t>Helping…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Done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212090" indent="-200025">
              <a:lnSpc>
                <a:spcPts val="118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replace </a:t>
            </a:r>
            <a:r>
              <a:rPr sz="1000" spc="-5" dirty="0">
                <a:latin typeface="Courier New"/>
                <a:cs typeface="Courier New"/>
              </a:rPr>
              <a:t>class Humanoid extends Robot {</a:t>
            </a:r>
            <a:endParaRPr sz="1000">
              <a:latin typeface="Courier New"/>
              <a:cs typeface="Courier New"/>
            </a:endParaRPr>
          </a:p>
          <a:p>
            <a:pPr marL="212090">
              <a:lnSpc>
                <a:spcPts val="1180"/>
              </a:lnSpc>
            </a:pP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abstract class Humanoid extends Robot</a:t>
            </a:r>
            <a:r>
              <a:rPr sz="1000" spc="-1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212090" marR="1681480" indent="-212725" algn="r">
              <a:lnSpc>
                <a:spcPts val="1180"/>
              </a:lnSpc>
              <a:spcBef>
                <a:spcPts val="254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replace </a:t>
            </a:r>
            <a:r>
              <a:rPr sz="1000" spc="-5" dirty="0">
                <a:latin typeface="Courier New"/>
                <a:cs typeface="Courier New"/>
              </a:rPr>
              <a:t>interface Speakable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R="1645285" algn="r">
              <a:lnSpc>
                <a:spcPts val="1180"/>
              </a:lnSpc>
            </a:pP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abstract class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Speakable</a:t>
            </a:r>
            <a:endParaRPr sz="1000">
              <a:latin typeface="Courier New"/>
              <a:cs typeface="Courier New"/>
            </a:endParaRPr>
          </a:p>
          <a:p>
            <a:pPr marL="212090" marR="1604645" indent="-212725" algn="r">
              <a:lnSpc>
                <a:spcPts val="1180"/>
              </a:lnSpc>
              <a:spcBef>
                <a:spcPts val="250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replace </a:t>
            </a:r>
            <a:r>
              <a:rPr sz="1000" spc="-5" dirty="0">
                <a:latin typeface="Courier New"/>
                <a:cs typeface="Courier New"/>
              </a:rPr>
              <a:t>public void</a:t>
            </a:r>
            <a:r>
              <a:rPr sz="1000" spc="-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process();</a:t>
            </a:r>
            <a:endParaRPr sz="1000">
              <a:latin typeface="Courier New"/>
              <a:cs typeface="Courier New"/>
            </a:endParaRPr>
          </a:p>
          <a:p>
            <a:pPr marL="212090">
              <a:lnSpc>
                <a:spcPts val="1180"/>
              </a:lnSpc>
            </a:pP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public abstract void process();</a:t>
            </a:r>
            <a:endParaRPr sz="1000">
              <a:latin typeface="Courier New"/>
              <a:cs typeface="Courier New"/>
            </a:endParaRPr>
          </a:p>
          <a:p>
            <a:pPr marL="212090" indent="-200025">
              <a:lnSpc>
                <a:spcPts val="1180"/>
              </a:lnSpc>
              <a:spcBef>
                <a:spcPts val="254"/>
              </a:spcBef>
              <a:buAutoNum type="alphaUcPeriod" startAt="4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replace </a:t>
            </a:r>
            <a:r>
              <a:rPr sz="1000" spc="-5" dirty="0">
                <a:latin typeface="Courier New"/>
                <a:cs typeface="Courier New"/>
              </a:rPr>
              <a:t>abstract class Robot implements Speakable</a:t>
            </a:r>
            <a:r>
              <a:rPr sz="1000" spc="-3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{</a:t>
            </a:r>
            <a:endParaRPr sz="1000">
              <a:latin typeface="Courier New"/>
              <a:cs typeface="Courier New"/>
            </a:endParaRPr>
          </a:p>
          <a:p>
            <a:pPr marL="212090">
              <a:lnSpc>
                <a:spcPts val="1180"/>
              </a:lnSpc>
            </a:pP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Courier New"/>
                <a:cs typeface="Courier New"/>
              </a:rPr>
              <a:t>class Robot extends Speakable {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ourier New"/>
              <a:cs typeface="Courier New"/>
            </a:endParaRPr>
          </a:p>
          <a:p>
            <a:pPr marL="12700" marR="282257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252349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096256" cy="3886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789449"/>
            <a:ext cx="93408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223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99549" y="5247132"/>
            <a:ext cx="5515345" cy="39620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80338"/>
            <a:ext cx="176339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myStr: </a:t>
            </a:r>
            <a:r>
              <a:rPr sz="1000" spc="-10" dirty="0">
                <a:latin typeface="Arial"/>
                <a:cs typeface="Arial"/>
              </a:rPr>
              <a:t>7007, </a:t>
            </a:r>
            <a:r>
              <a:rPr sz="1000" spc="-5" dirty="0">
                <a:latin typeface="Arial"/>
                <a:cs typeface="Arial"/>
              </a:rPr>
              <a:t>myNum: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7007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Error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myStr: </a:t>
            </a:r>
            <a:r>
              <a:rPr sz="1000" spc="-10" dirty="0">
                <a:latin typeface="Arial"/>
                <a:cs typeface="Arial"/>
              </a:rPr>
              <a:t>9009, </a:t>
            </a:r>
            <a:r>
              <a:rPr sz="1000" spc="-5" dirty="0">
                <a:latin typeface="Arial"/>
                <a:cs typeface="Arial"/>
              </a:rPr>
              <a:t>myNum: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7007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myStr: </a:t>
            </a:r>
            <a:r>
              <a:rPr sz="1000" spc="-10" dirty="0">
                <a:latin typeface="Arial"/>
                <a:cs typeface="Arial"/>
              </a:rPr>
              <a:t>7007, </a:t>
            </a:r>
            <a:r>
              <a:rPr sz="1000" spc="-5" dirty="0">
                <a:latin typeface="Arial"/>
                <a:cs typeface="Arial"/>
              </a:rPr>
              <a:t>myNum: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9009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63436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00">
              <a:latin typeface="Arial"/>
              <a:cs typeface="Arial"/>
            </a:endParaRPr>
          </a:p>
          <a:p>
            <a:pPr marL="12700" marR="335915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94768" y="3144041"/>
            <a:ext cx="3096003" cy="905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16" y="775716"/>
            <a:ext cx="3733800" cy="3867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766055"/>
            <a:ext cx="1448435" cy="23723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3495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793750" cy="6057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10" dirty="0">
                <a:latin typeface="Arial"/>
                <a:cs typeface="Arial"/>
              </a:rPr>
              <a:t>Exam</a:t>
            </a:r>
            <a:r>
              <a:rPr sz="1000" b="1" spc="-1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5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0300" y="1488947"/>
            <a:ext cx="5640415" cy="3334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946434"/>
            <a:ext cx="3780790" cy="42132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 </a:t>
            </a:r>
            <a:r>
              <a:rPr sz="1000" spc="-10" dirty="0">
                <a:latin typeface="Arial"/>
                <a:cs typeface="Arial"/>
              </a:rPr>
              <a:t>200.0 </a:t>
            </a:r>
            <a:r>
              <a:rPr sz="1000" spc="-5" dirty="0">
                <a:latin typeface="Arial"/>
                <a:cs typeface="Arial"/>
              </a:rPr>
              <a:t>: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100.0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 </a:t>
            </a:r>
            <a:r>
              <a:rPr sz="1000" spc="-10" dirty="0">
                <a:latin typeface="Arial"/>
                <a:cs typeface="Arial"/>
              </a:rPr>
              <a:t>400.0 </a:t>
            </a:r>
            <a:r>
              <a:rPr sz="1000" spc="-5" dirty="0">
                <a:latin typeface="Arial"/>
                <a:cs typeface="Arial"/>
              </a:rPr>
              <a:t>: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200.0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 </a:t>
            </a:r>
            <a:r>
              <a:rPr sz="1000" spc="-10" dirty="0">
                <a:latin typeface="Arial"/>
                <a:cs typeface="Arial"/>
              </a:rPr>
              <a:t>400.0 </a:t>
            </a:r>
            <a:r>
              <a:rPr sz="1000" spc="-5" dirty="0">
                <a:latin typeface="Arial"/>
                <a:cs typeface="Arial"/>
              </a:rPr>
              <a:t>: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100.0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</a:t>
            </a:r>
            <a:r>
              <a:rPr sz="1000" spc="-10" dirty="0">
                <a:latin typeface="Arial"/>
                <a:cs typeface="Arial"/>
              </a:rPr>
              <a:t>Compilation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fails.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65176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switch </a:t>
            </a:r>
            <a:r>
              <a:rPr sz="1000" spc="-5" dirty="0">
                <a:latin typeface="Arial"/>
                <a:cs typeface="Arial"/>
              </a:rPr>
              <a:t>statement?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must </a:t>
            </a:r>
            <a:r>
              <a:rPr sz="1000" spc="-10" dirty="0">
                <a:latin typeface="Arial"/>
                <a:cs typeface="Arial"/>
              </a:rPr>
              <a:t>contain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default </a:t>
            </a:r>
            <a:r>
              <a:rPr sz="1000" spc="-5" dirty="0">
                <a:latin typeface="Arial"/>
                <a:cs typeface="Arial"/>
              </a:rPr>
              <a:t>section.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break statement, at </a:t>
            </a:r>
            <a:r>
              <a:rPr sz="1000" spc="-10" dirty="0">
                <a:latin typeface="Arial"/>
                <a:cs typeface="Arial"/>
              </a:rPr>
              <a:t>the end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each </a:t>
            </a:r>
            <a:r>
              <a:rPr sz="1000" spc="-5" dirty="0">
                <a:latin typeface="Arial"/>
                <a:cs typeface="Arial"/>
              </a:rPr>
              <a:t>case block,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optional.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Its case </a:t>
            </a:r>
            <a:r>
              <a:rPr sz="1000" spc="-10" dirty="0">
                <a:latin typeface="Arial"/>
                <a:cs typeface="Arial"/>
              </a:rPr>
              <a:t>label </a:t>
            </a:r>
            <a:r>
              <a:rPr sz="1000" spc="-5" dirty="0">
                <a:latin typeface="Arial"/>
                <a:cs typeface="Arial"/>
              </a:rPr>
              <a:t>literals can be changed at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Its expression must </a:t>
            </a:r>
            <a:r>
              <a:rPr sz="1000" spc="-10" dirty="0">
                <a:latin typeface="Arial"/>
                <a:cs typeface="Arial"/>
              </a:rPr>
              <a:t>evaluate to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collection of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values.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65874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9" y="775716"/>
            <a:ext cx="4123950" cy="2115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014014"/>
            <a:ext cx="212915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[Robb, Rick,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Bran]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[Robb,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Rick]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[Robb, Bran, Rick,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Bran]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00711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141" y="775716"/>
            <a:ext cx="4477486" cy="3677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576064"/>
            <a:ext cx="235013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C B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</a:t>
            </a:r>
            <a:r>
              <a:rPr sz="1000" spc="-1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n1 </a:t>
            </a:r>
            <a:r>
              <a:rPr sz="1000" spc="-10" dirty="0">
                <a:latin typeface="Arial"/>
                <a:cs typeface="Arial"/>
              </a:rPr>
              <a:t>and line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2211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276344" cy="3057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955745"/>
            <a:ext cx="144843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 3 4 5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 3 4 3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 5 4 5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 3 6 4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940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29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6569964"/>
            <a:ext cx="4885944" cy="1467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160461"/>
            <a:ext cx="443547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 </a:t>
            </a:r>
            <a:r>
              <a:rPr sz="1000" spc="-5" dirty="0">
                <a:latin typeface="Arial"/>
                <a:cs typeface="Arial"/>
              </a:rPr>
              <a:t>3, </a:t>
            </a:r>
            <a:r>
              <a:rPr sz="1000" spc="-10" dirty="0">
                <a:latin typeface="Arial"/>
                <a:cs typeface="Arial"/>
              </a:rPr>
              <a:t>enables </a:t>
            </a:r>
            <a:r>
              <a:rPr sz="1000" spc="-5" dirty="0">
                <a:latin typeface="Arial"/>
                <a:cs typeface="Arial"/>
              </a:rPr>
              <a:t>the code to </a:t>
            </a:r>
            <a:r>
              <a:rPr sz="1000" spc="-10" dirty="0">
                <a:latin typeface="Arial"/>
                <a:cs typeface="Arial"/>
              </a:rPr>
              <a:t>print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10:20?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8500871"/>
            <a:ext cx="2429255" cy="2283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360" y="794004"/>
            <a:ext cx="1752600" cy="3813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5360" y="1295400"/>
            <a:ext cx="2133975" cy="228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1607819"/>
            <a:ext cx="1219541" cy="228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758405"/>
            <a:ext cx="1431925" cy="2172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2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716" y="3069335"/>
            <a:ext cx="4085844" cy="44965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7788706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038600" cy="1914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812757"/>
            <a:ext cx="6210300" cy="50907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C </a:t>
            </a:r>
            <a:r>
              <a:rPr sz="1000" spc="5" dirty="0">
                <a:latin typeface="Arial"/>
                <a:cs typeface="Arial"/>
              </a:rPr>
              <a:t>Work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done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C D </a:t>
            </a:r>
            <a:r>
              <a:rPr sz="1000" spc="5" dirty="0">
                <a:latin typeface="Arial"/>
                <a:cs typeface="Arial"/>
              </a:rPr>
              <a:t>Work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done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5" dirty="0">
                <a:latin typeface="Arial"/>
                <a:cs typeface="Arial"/>
              </a:rPr>
              <a:t>Work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done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8127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</a:t>
            </a:r>
            <a:r>
              <a:rPr sz="1000" spc="-10" dirty="0">
                <a:latin typeface="Arial"/>
                <a:cs typeface="Arial"/>
              </a:rPr>
              <a:t>are advantages </a:t>
            </a:r>
            <a:r>
              <a:rPr sz="1000" spc="-5" dirty="0">
                <a:latin typeface="Arial"/>
                <a:cs typeface="Arial"/>
              </a:rPr>
              <a:t>of the Java </a:t>
            </a:r>
            <a:r>
              <a:rPr sz="1000" spc="-10" dirty="0">
                <a:latin typeface="Arial"/>
                <a:cs typeface="Arial"/>
              </a:rPr>
              <a:t>exception </a:t>
            </a:r>
            <a:r>
              <a:rPr sz="1000" spc="-5" dirty="0">
                <a:latin typeface="Arial"/>
                <a:cs typeface="Arial"/>
              </a:rPr>
              <a:t>mechanism? (Choose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three.)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212090" marR="214629" indent="-200025">
              <a:lnSpc>
                <a:spcPts val="11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Improves the </a:t>
            </a:r>
            <a:r>
              <a:rPr sz="1000" spc="-10" dirty="0">
                <a:latin typeface="Arial"/>
                <a:cs typeface="Arial"/>
              </a:rPr>
              <a:t>program </a:t>
            </a:r>
            <a:r>
              <a:rPr sz="1000" spc="-5" dirty="0">
                <a:latin typeface="Arial"/>
                <a:cs typeface="Arial"/>
              </a:rPr>
              <a:t>structure because the error </a:t>
            </a:r>
            <a:r>
              <a:rPr sz="1000" spc="-10" dirty="0">
                <a:latin typeface="Arial"/>
                <a:cs typeface="Arial"/>
              </a:rPr>
              <a:t>handling </a:t>
            </a:r>
            <a:r>
              <a:rPr sz="1000" spc="-5" dirty="0">
                <a:latin typeface="Arial"/>
                <a:cs typeface="Arial"/>
              </a:rPr>
              <a:t>code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separated from the normal </a:t>
            </a:r>
            <a:r>
              <a:rPr sz="1000" spc="-10" dirty="0">
                <a:latin typeface="Arial"/>
                <a:cs typeface="Arial"/>
              </a:rPr>
              <a:t>program  </a:t>
            </a:r>
            <a:r>
              <a:rPr sz="1000" spc="-5" dirty="0">
                <a:latin typeface="Arial"/>
                <a:cs typeface="Arial"/>
              </a:rPr>
              <a:t>function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7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Provides </a:t>
            </a:r>
            <a:r>
              <a:rPr sz="1000" spc="-5" dirty="0">
                <a:latin typeface="Arial"/>
                <a:cs typeface="Arial"/>
              </a:rPr>
              <a:t>a set of standard </a:t>
            </a:r>
            <a:r>
              <a:rPr sz="1000" spc="-10" dirty="0">
                <a:latin typeface="Arial"/>
                <a:cs typeface="Arial"/>
              </a:rPr>
              <a:t>exceptions </a:t>
            </a:r>
            <a:r>
              <a:rPr sz="1000" spc="-5" dirty="0">
                <a:latin typeface="Arial"/>
                <a:cs typeface="Arial"/>
              </a:rPr>
              <a:t>that </a:t>
            </a:r>
            <a:r>
              <a:rPr sz="1000" spc="-10" dirty="0">
                <a:latin typeface="Arial"/>
                <a:cs typeface="Arial"/>
              </a:rPr>
              <a:t>covers all possible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errors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Improves the </a:t>
            </a:r>
            <a:r>
              <a:rPr sz="1000" spc="-10" dirty="0">
                <a:latin typeface="Arial"/>
                <a:cs typeface="Arial"/>
              </a:rPr>
              <a:t>program </a:t>
            </a:r>
            <a:r>
              <a:rPr sz="1000" spc="-5" dirty="0">
                <a:latin typeface="Arial"/>
                <a:cs typeface="Arial"/>
              </a:rPr>
              <a:t>structure because the programmer can choose </a:t>
            </a:r>
            <a:r>
              <a:rPr sz="1000" spc="-10" dirty="0">
                <a:latin typeface="Arial"/>
                <a:cs typeface="Arial"/>
              </a:rPr>
              <a:t>where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handle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exceptions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Improves the </a:t>
            </a:r>
            <a:r>
              <a:rPr sz="1000" spc="-10" dirty="0">
                <a:latin typeface="Arial"/>
                <a:cs typeface="Arial"/>
              </a:rPr>
              <a:t>program </a:t>
            </a:r>
            <a:r>
              <a:rPr sz="1000" spc="-5" dirty="0">
                <a:latin typeface="Arial"/>
                <a:cs typeface="Arial"/>
              </a:rPr>
              <a:t>structure because </a:t>
            </a:r>
            <a:r>
              <a:rPr sz="1000" spc="-10" dirty="0">
                <a:latin typeface="Arial"/>
                <a:cs typeface="Arial"/>
              </a:rPr>
              <a:t>exceptions </a:t>
            </a:r>
            <a:r>
              <a:rPr sz="1000" dirty="0">
                <a:latin typeface="Arial"/>
                <a:cs typeface="Arial"/>
              </a:rPr>
              <a:t>must </a:t>
            </a:r>
            <a:r>
              <a:rPr sz="1000" spc="-5" dirty="0">
                <a:latin typeface="Arial"/>
                <a:cs typeface="Arial"/>
              </a:rPr>
              <a:t>be </a:t>
            </a:r>
            <a:r>
              <a:rPr sz="1000" spc="-10" dirty="0">
                <a:latin typeface="Arial"/>
                <a:cs typeface="Arial"/>
              </a:rPr>
              <a:t>handled in </a:t>
            </a:r>
            <a:r>
              <a:rPr sz="1000" spc="-5" dirty="0">
                <a:latin typeface="Arial"/>
                <a:cs typeface="Arial"/>
              </a:rPr>
              <a:t>the method </a:t>
            </a:r>
            <a:r>
              <a:rPr sz="1000" spc="-10" dirty="0">
                <a:latin typeface="Arial"/>
                <a:cs typeface="Arial"/>
              </a:rPr>
              <a:t>in which </a:t>
            </a:r>
            <a:r>
              <a:rPr sz="1000" spc="-5" dirty="0">
                <a:latin typeface="Arial"/>
                <a:cs typeface="Arial"/>
              </a:rPr>
              <a:t>they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occurred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Allows </a:t>
            </a:r>
            <a:r>
              <a:rPr sz="1000" spc="-5" dirty="0">
                <a:latin typeface="Arial"/>
                <a:cs typeface="Arial"/>
              </a:rPr>
              <a:t>the creation </a:t>
            </a:r>
            <a:r>
              <a:rPr sz="1000" spc="-10" dirty="0">
                <a:latin typeface="Arial"/>
                <a:cs typeface="Arial"/>
              </a:rPr>
              <a:t>of new exceptions </a:t>
            </a:r>
            <a:r>
              <a:rPr sz="1000" spc="-5" dirty="0">
                <a:latin typeface="Arial"/>
                <a:cs typeface="Arial"/>
              </a:rPr>
              <a:t>that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customized to the </a:t>
            </a:r>
            <a:r>
              <a:rPr sz="1000" spc="-10" dirty="0">
                <a:latin typeface="Arial"/>
                <a:cs typeface="Arial"/>
              </a:rPr>
              <a:t>particular program being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created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491236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ACE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Reference: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http://javajee.com/introduction-to-exceptions-in-java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 from the </a:t>
            </a:r>
            <a:r>
              <a:rPr sz="1000" spc="-10" dirty="0">
                <a:latin typeface="Arial"/>
                <a:cs typeface="Arial"/>
              </a:rPr>
              <a:t>Greeting.Java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09" y="8042147"/>
            <a:ext cx="4543050" cy="9616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0193"/>
            <a:ext cx="3272154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set of </a:t>
            </a:r>
            <a:r>
              <a:rPr sz="1000" dirty="0">
                <a:latin typeface="Arial"/>
                <a:cs typeface="Arial"/>
              </a:rPr>
              <a:t>commands </a:t>
            </a:r>
            <a:r>
              <a:rPr sz="1000" spc="-10" dirty="0">
                <a:latin typeface="Arial"/>
                <a:cs typeface="Arial"/>
              </a:rPr>
              <a:t>prints Hello </a:t>
            </a:r>
            <a:r>
              <a:rPr sz="1000" spc="-5" dirty="0">
                <a:latin typeface="Arial"/>
                <a:cs typeface="Arial"/>
              </a:rPr>
              <a:t>Duke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console?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1056132"/>
            <a:ext cx="2904744" cy="20010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179584"/>
            <a:ext cx="1431925" cy="21958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5513832"/>
            <a:ext cx="5334000" cy="2286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7782509"/>
            <a:ext cx="285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n</a:t>
            </a:r>
            <a:r>
              <a:rPr sz="1000" spc="-10" dirty="0">
                <a:latin typeface="Arial"/>
                <a:cs typeface="Arial"/>
              </a:rPr>
              <a:t>d: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258056" cy="1723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622257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2938272"/>
            <a:ext cx="2115312" cy="2657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5718391"/>
            <a:ext cx="1431925" cy="176911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716" y="7562088"/>
            <a:ext cx="2400300" cy="1143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8870715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915924"/>
            <a:ext cx="4267200" cy="12771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316022"/>
            <a:ext cx="144843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2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0 2 4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0 2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</a:t>
            </a:r>
            <a:r>
              <a:rPr sz="1000" spc="-10" dirty="0">
                <a:latin typeface="Arial"/>
                <a:cs typeface="Arial"/>
              </a:rPr>
              <a:t>Compilation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fails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94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8985" y="4930140"/>
            <a:ext cx="5641730" cy="896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5949124"/>
            <a:ext cx="374332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Arial"/>
                <a:cs typeface="Arial"/>
              </a:rPr>
              <a:t>Assume </a:t>
            </a:r>
            <a:r>
              <a:rPr sz="1000" spc="-5" dirty="0">
                <a:latin typeface="Arial"/>
                <a:cs typeface="Arial"/>
              </a:rPr>
              <a:t>that the </a:t>
            </a:r>
            <a:r>
              <a:rPr sz="1000" spc="-10" dirty="0">
                <a:latin typeface="Arial"/>
                <a:cs typeface="Arial"/>
              </a:rPr>
              <a:t>system date </a:t>
            </a:r>
            <a:r>
              <a:rPr sz="1000" spc="-5" dirty="0">
                <a:latin typeface="Arial"/>
                <a:cs typeface="Arial"/>
              </a:rPr>
              <a:t>is June </a:t>
            </a:r>
            <a:r>
              <a:rPr sz="1000" spc="-10" dirty="0">
                <a:latin typeface="Arial"/>
                <a:cs typeface="Arial"/>
              </a:rPr>
              <a:t>20, 2014. </a:t>
            </a: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6289547"/>
            <a:ext cx="1810512" cy="553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6862026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6897623"/>
            <a:ext cx="1990343" cy="5425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7434402"/>
            <a:ext cx="2751359" cy="174535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00711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>
                <a:latin typeface="Arial"/>
                <a:cs typeface="Arial"/>
              </a:rPr>
              <a:t>A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 D</a:t>
            </a:r>
            <a:endParaRPr lang="en-US" sz="1000" b="1" spc="-5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1007110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915924"/>
            <a:ext cx="4829556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1800822"/>
            <a:ext cx="433768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 </a:t>
            </a:r>
            <a:r>
              <a:rPr sz="1000" spc="-5" dirty="0">
                <a:latin typeface="Arial"/>
                <a:cs typeface="Arial"/>
              </a:rPr>
              <a:t>9, </a:t>
            </a:r>
            <a:r>
              <a:rPr sz="1000" spc="-10" dirty="0">
                <a:latin typeface="Arial"/>
                <a:cs typeface="Arial"/>
              </a:rPr>
              <a:t>enables </a:t>
            </a:r>
            <a:r>
              <a:rPr sz="1000" spc="-5" dirty="0">
                <a:latin typeface="Arial"/>
                <a:cs typeface="Arial"/>
              </a:rPr>
              <a:t>the code to </a:t>
            </a:r>
            <a:r>
              <a:rPr sz="1000" spc="-10" dirty="0">
                <a:latin typeface="Arial"/>
                <a:cs typeface="Arial"/>
              </a:rPr>
              <a:t>print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String str2 =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str1;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String str2 = </a:t>
            </a:r>
            <a:r>
              <a:rPr sz="1000" spc="-10" dirty="0">
                <a:latin typeface="Arial"/>
                <a:cs typeface="Arial"/>
              </a:rPr>
              <a:t>new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String(str1);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String str2 = sb1.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toString();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String str2 =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"Duke";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21627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4415028"/>
            <a:ext cx="4038971" cy="22105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843814"/>
            <a:ext cx="1431925" cy="2084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false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true</a:t>
            </a:r>
            <a:r>
              <a:rPr sz="1000" spc="-8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false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true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false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false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30" y="1202436"/>
            <a:ext cx="3829797" cy="943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6572" y="2490216"/>
            <a:ext cx="75861" cy="57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6572" y="2638044"/>
            <a:ext cx="75861" cy="57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2268715"/>
            <a:ext cx="6043295" cy="7537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5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requirements:</a:t>
            </a:r>
            <a:endParaRPr sz="1000">
              <a:latin typeface="Arial"/>
              <a:cs typeface="Arial"/>
            </a:endParaRPr>
          </a:p>
          <a:p>
            <a:pPr marL="202565">
              <a:lnSpc>
                <a:spcPts val="1135"/>
              </a:lnSpc>
            </a:pPr>
            <a:r>
              <a:rPr sz="1000" spc="-5" dirty="0">
                <a:latin typeface="Arial"/>
                <a:cs typeface="Arial"/>
              </a:rPr>
              <a:t>If the </a:t>
            </a:r>
            <a:r>
              <a:rPr sz="1000" spc="-10" dirty="0">
                <a:latin typeface="Arial"/>
                <a:cs typeface="Arial"/>
              </a:rPr>
              <a:t>value of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Courier New"/>
                <a:cs typeface="Courier New"/>
              </a:rPr>
              <a:t>qty </a:t>
            </a:r>
            <a:r>
              <a:rPr sz="1000" spc="-10" dirty="0">
                <a:latin typeface="Arial"/>
                <a:cs typeface="Arial"/>
              </a:rPr>
              <a:t>variable </a:t>
            </a:r>
            <a:r>
              <a:rPr sz="1000" spc="-5" dirty="0">
                <a:latin typeface="Arial"/>
                <a:cs typeface="Arial"/>
              </a:rPr>
              <a:t>is </a:t>
            </a:r>
            <a:r>
              <a:rPr sz="1000" spc="-10" dirty="0">
                <a:latin typeface="Arial"/>
                <a:cs typeface="Arial"/>
              </a:rPr>
              <a:t>greater </a:t>
            </a:r>
            <a:r>
              <a:rPr sz="1000" spc="-5" dirty="0">
                <a:latin typeface="Arial"/>
                <a:cs typeface="Arial"/>
              </a:rPr>
              <a:t>than or </a:t>
            </a:r>
            <a:r>
              <a:rPr sz="1000" spc="-10" dirty="0">
                <a:latin typeface="Arial"/>
                <a:cs typeface="Arial"/>
              </a:rPr>
              <a:t>equal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90, </a:t>
            </a:r>
            <a:r>
              <a:rPr sz="1000" spc="-5" dirty="0">
                <a:latin typeface="Courier New"/>
                <a:cs typeface="Courier New"/>
              </a:rPr>
              <a:t>discount =</a:t>
            </a:r>
            <a:r>
              <a:rPr sz="1000" spc="-26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0.5</a:t>
            </a:r>
            <a:endParaRPr sz="1000">
              <a:latin typeface="Courier New"/>
              <a:cs typeface="Courier New"/>
            </a:endParaRPr>
          </a:p>
          <a:p>
            <a:pPr marL="202565">
              <a:lnSpc>
                <a:spcPts val="1180"/>
              </a:lnSpc>
            </a:pPr>
            <a:r>
              <a:rPr sz="1000" spc="-5" dirty="0">
                <a:latin typeface="Arial"/>
                <a:cs typeface="Arial"/>
              </a:rPr>
              <a:t>If the </a:t>
            </a:r>
            <a:r>
              <a:rPr sz="1000" spc="-10" dirty="0">
                <a:latin typeface="Arial"/>
                <a:cs typeface="Arial"/>
              </a:rPr>
              <a:t>value of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Courier New"/>
                <a:cs typeface="Courier New"/>
              </a:rPr>
              <a:t>qty </a:t>
            </a:r>
            <a:r>
              <a:rPr sz="1000" spc="-10" dirty="0">
                <a:latin typeface="Arial"/>
                <a:cs typeface="Arial"/>
              </a:rPr>
              <a:t>variable </a:t>
            </a:r>
            <a:r>
              <a:rPr sz="1000" spc="-5" dirty="0">
                <a:latin typeface="Arial"/>
                <a:cs typeface="Arial"/>
              </a:rPr>
              <a:t>is </a:t>
            </a:r>
            <a:r>
              <a:rPr sz="1000" spc="-10" dirty="0">
                <a:latin typeface="Arial"/>
                <a:cs typeface="Arial"/>
              </a:rPr>
              <a:t>between </a:t>
            </a:r>
            <a:r>
              <a:rPr sz="1000" spc="-5" dirty="0">
                <a:latin typeface="Arial"/>
                <a:cs typeface="Arial"/>
              </a:rPr>
              <a:t>80 </a:t>
            </a:r>
            <a:r>
              <a:rPr sz="1000" spc="-10" dirty="0">
                <a:latin typeface="Arial"/>
                <a:cs typeface="Arial"/>
              </a:rPr>
              <a:t>and 90, </a:t>
            </a:r>
            <a:r>
              <a:rPr sz="1000" spc="-5" dirty="0">
                <a:latin typeface="Courier New"/>
                <a:cs typeface="Courier New"/>
              </a:rPr>
              <a:t>discount =</a:t>
            </a:r>
            <a:r>
              <a:rPr sz="1000" spc="-2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0.2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code fragments can </a:t>
            </a:r>
            <a:r>
              <a:rPr sz="1000" spc="-10" dirty="0">
                <a:latin typeface="Arial"/>
                <a:cs typeface="Arial"/>
              </a:rPr>
              <a:t>be independently placed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n1 to meet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requirements? (Choose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1921" y="3160776"/>
            <a:ext cx="5477250" cy="35052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6788404"/>
            <a:ext cx="1431925" cy="23723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1907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39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84898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3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Given the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fragment: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1342644"/>
            <a:ext cx="5582412" cy="1114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641" y="2579636"/>
            <a:ext cx="2675159" cy="25462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500" spc="-7" baseline="-5555" dirty="0">
                <a:latin typeface="Arial"/>
                <a:cs typeface="Arial"/>
              </a:rPr>
              <a:t>A. </a:t>
            </a:r>
            <a:r>
              <a:rPr sz="1000" spc="-10" dirty="0">
                <a:latin typeface="Courier New"/>
                <a:cs typeface="Courier New"/>
              </a:rPr>
              <a:t>May </a:t>
            </a:r>
            <a:r>
              <a:rPr sz="1000" spc="-5" dirty="0">
                <a:latin typeface="Courier New"/>
                <a:cs typeface="Courier New"/>
              </a:rPr>
              <a:t>04,</a:t>
            </a:r>
            <a:r>
              <a:rPr sz="1000" spc="5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2014T00:00:00.000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ct val="100000"/>
              </a:lnSpc>
              <a:spcBef>
                <a:spcPts val="190"/>
              </a:spcBef>
            </a:pPr>
            <a:r>
              <a:rPr sz="1500" spc="-7" baseline="-5555" dirty="0">
                <a:latin typeface="Arial"/>
                <a:cs typeface="Arial"/>
              </a:rPr>
              <a:t>B. </a:t>
            </a:r>
            <a:r>
              <a:rPr sz="1000" spc="-5" dirty="0">
                <a:latin typeface="Courier New"/>
                <a:cs typeface="Courier New"/>
              </a:rPr>
              <a:t>2014-05-04T00:00:</a:t>
            </a:r>
            <a:r>
              <a:rPr sz="1000" spc="5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00.000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ct val="100000"/>
              </a:lnSpc>
              <a:spcBef>
                <a:spcPts val="195"/>
              </a:spcBef>
            </a:pPr>
            <a:r>
              <a:rPr sz="1500" spc="-7" baseline="-5555" dirty="0">
                <a:latin typeface="Arial"/>
                <a:cs typeface="Arial"/>
              </a:rPr>
              <a:t>C.</a:t>
            </a:r>
            <a:r>
              <a:rPr sz="1500" spc="22" baseline="-555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5/4/14T00:00:00.000</a:t>
            </a:r>
            <a:endParaRPr sz="1000">
              <a:latin typeface="Courier New"/>
              <a:cs typeface="Courier New"/>
            </a:endParaRPr>
          </a:p>
          <a:p>
            <a:pPr marL="88900">
              <a:lnSpc>
                <a:spcPct val="100000"/>
              </a:lnSpc>
              <a:spcBef>
                <a:spcPts val="300"/>
              </a:spcBef>
            </a:pPr>
            <a:r>
              <a:rPr sz="1000" spc="-5" dirty="0">
                <a:latin typeface="Arial"/>
                <a:cs typeface="Arial"/>
              </a:rPr>
              <a:t>D. 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88900" marR="108458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</a:t>
            </a:r>
            <a:r>
              <a:rPr sz="1000" b="1" spc="-10">
                <a:latin typeface="Arial"/>
                <a:cs typeface="Arial"/>
              </a:rPr>
              <a:t>Answer:</a:t>
            </a:r>
            <a:r>
              <a:rPr lang="en-US" sz="1000" b="1" spc="-10">
                <a:latin typeface="Arial"/>
                <a:cs typeface="Arial"/>
              </a:rPr>
              <a:t> B </a:t>
            </a:r>
            <a:r>
              <a:rPr lang="en-US" sz="1000" b="1" spc="-10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sz="1000" b="1" spc="-10">
                <a:latin typeface="Arial"/>
                <a:cs typeface="Arial"/>
              </a:rPr>
              <a:t>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</a:rPr>
              <a:t>D</a:t>
            </a:r>
            <a:r>
              <a:rPr sz="1000" spc="-5">
                <a:latin typeface="Arial"/>
                <a:cs typeface="Arial"/>
              </a:rPr>
              <a:t>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16" y="5193791"/>
            <a:ext cx="4648200" cy="1333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6650278"/>
            <a:ext cx="6081395" cy="265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Sum is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600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ClassCastException is </a:t>
            </a:r>
            <a:r>
              <a:rPr sz="1000" spc="-5" dirty="0">
                <a:latin typeface="Arial"/>
                <a:cs typeface="Arial"/>
              </a:rPr>
              <a:t>thrown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ClassCastException is </a:t>
            </a:r>
            <a:r>
              <a:rPr sz="1000" spc="-5" dirty="0">
                <a:latin typeface="Arial"/>
                <a:cs typeface="Arial"/>
              </a:rPr>
              <a:t>thrown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100">
              <a:latin typeface="Arial"/>
              <a:cs typeface="Arial"/>
            </a:endParaRPr>
          </a:p>
          <a:p>
            <a:pPr marL="12700" marR="495236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 name of the Java concept that </a:t>
            </a:r>
            <a:r>
              <a:rPr sz="1000" spc="-10" dirty="0">
                <a:latin typeface="Arial"/>
                <a:cs typeface="Arial"/>
              </a:rPr>
              <a:t>uses </a:t>
            </a:r>
            <a:r>
              <a:rPr sz="1000" spc="-5" dirty="0">
                <a:latin typeface="Arial"/>
                <a:cs typeface="Arial"/>
              </a:rPr>
              <a:t>access modifiers to protect </a:t>
            </a:r>
            <a:r>
              <a:rPr sz="1000" spc="-10" dirty="0">
                <a:latin typeface="Arial"/>
                <a:cs typeface="Arial"/>
              </a:rPr>
              <a:t>variables and hide them within</a:t>
            </a:r>
            <a:r>
              <a:rPr sz="1000" spc="2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715000" cy="19736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918002"/>
            <a:ext cx="149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commands: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55" y="3310128"/>
            <a:ext cx="1372312" cy="304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3814076"/>
            <a:ext cx="6165215" cy="560858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Success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Failure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dirty="0">
                <a:latin typeface="Arial"/>
                <a:cs typeface="Arial"/>
              </a:rPr>
              <a:t> runtime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04317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statements describe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object-oriented features of the Java </a:t>
            </a:r>
            <a:r>
              <a:rPr sz="1000" spc="-10" dirty="0">
                <a:latin typeface="Arial"/>
                <a:cs typeface="Arial"/>
              </a:rPr>
              <a:t>language? </a:t>
            </a:r>
            <a:r>
              <a:rPr sz="1000" spc="-5" dirty="0">
                <a:latin typeface="Arial"/>
                <a:cs typeface="Arial"/>
              </a:rPr>
              <a:t>(Choose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three.)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Objects can be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reused.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subclass </a:t>
            </a:r>
            <a:r>
              <a:rPr sz="1000" dirty="0">
                <a:latin typeface="Arial"/>
                <a:cs typeface="Arial"/>
              </a:rPr>
              <a:t>must </a:t>
            </a:r>
            <a:r>
              <a:rPr sz="1000" spc="-10" dirty="0">
                <a:latin typeface="Arial"/>
                <a:cs typeface="Arial"/>
              </a:rPr>
              <a:t>override </a:t>
            </a:r>
            <a:r>
              <a:rPr sz="1000" spc="-5" dirty="0">
                <a:latin typeface="Arial"/>
                <a:cs typeface="Arial"/>
              </a:rPr>
              <a:t>the methods </a:t>
            </a:r>
            <a:r>
              <a:rPr sz="1000" dirty="0">
                <a:latin typeface="Arial"/>
                <a:cs typeface="Arial"/>
              </a:rPr>
              <a:t>from </a:t>
            </a: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superclass.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Objects can share </a:t>
            </a:r>
            <a:r>
              <a:rPr sz="1000" spc="-10" dirty="0">
                <a:latin typeface="Arial"/>
                <a:cs typeface="Arial"/>
              </a:rPr>
              <a:t>behaviors with other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objects.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package </a:t>
            </a:r>
            <a:r>
              <a:rPr sz="1000" dirty="0">
                <a:latin typeface="Arial"/>
                <a:cs typeface="Arial"/>
              </a:rPr>
              <a:t>must </a:t>
            </a:r>
            <a:r>
              <a:rPr sz="1000" spc="-10" dirty="0">
                <a:latin typeface="Arial"/>
                <a:cs typeface="Arial"/>
              </a:rPr>
              <a:t>contain </a:t>
            </a:r>
            <a:r>
              <a:rPr sz="1000" spc="-5" dirty="0">
                <a:latin typeface="Arial"/>
                <a:cs typeface="Arial"/>
              </a:rPr>
              <a:t>a main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Object is the root class of </a:t>
            </a:r>
            <a:r>
              <a:rPr sz="1000" spc="-10" dirty="0">
                <a:latin typeface="Arial"/>
                <a:cs typeface="Arial"/>
              </a:rPr>
              <a:t>all </a:t>
            </a:r>
            <a:r>
              <a:rPr sz="1000" spc="-5" dirty="0">
                <a:latin typeface="Arial"/>
                <a:cs typeface="Arial"/>
              </a:rPr>
              <a:t>other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objects.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main method must be </a:t>
            </a:r>
            <a:r>
              <a:rPr sz="1000" spc="-10" dirty="0">
                <a:latin typeface="Arial"/>
                <a:cs typeface="Arial"/>
              </a:rPr>
              <a:t>declared </a:t>
            </a:r>
            <a:r>
              <a:rPr sz="1000" spc="-5" dirty="0">
                <a:latin typeface="Arial"/>
                <a:cs typeface="Arial"/>
              </a:rPr>
              <a:t>in </a:t>
            </a:r>
            <a:r>
              <a:rPr sz="1000" spc="-10" dirty="0">
                <a:latin typeface="Arial"/>
                <a:cs typeface="Arial"/>
              </a:rPr>
              <a:t>every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class.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487426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</a:t>
            </a:r>
            <a:r>
              <a:rPr sz="1000" b="1" spc="-10">
                <a:latin typeface="Arial"/>
                <a:cs typeface="Arial"/>
              </a:rPr>
              <a:t>: </a:t>
            </a:r>
            <a:endParaRPr lang="en-US" sz="1000" b="1" spc="-10">
              <a:latin typeface="Arial"/>
              <a:cs typeface="Arial"/>
            </a:endParaRPr>
          </a:p>
          <a:p>
            <a:pPr marL="12700" marR="4874260">
              <a:lnSpc>
                <a:spcPts val="1150"/>
              </a:lnSpc>
            </a:pPr>
            <a:r>
              <a:rPr sz="1000" spc="-5">
                <a:latin typeface="Arial"/>
                <a:cs typeface="Arial"/>
              </a:rPr>
              <a:t>BCF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ACE</a:t>
            </a:r>
            <a:r>
              <a:rPr sz="1000" spc="-5">
                <a:latin typeface="Arial"/>
                <a:cs typeface="Arial"/>
              </a:rPr>
              <a:t>  </a:t>
            </a:r>
            <a:endParaRPr lang="en-US" sz="1000" spc="-5">
              <a:latin typeface="Arial"/>
              <a:cs typeface="Arial"/>
            </a:endParaRPr>
          </a:p>
          <a:p>
            <a:pPr marL="12700" marR="4874260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00"/>
              </a:lnSpc>
              <a:spcBef>
                <a:spcPts val="75"/>
              </a:spcBef>
            </a:pPr>
            <a:r>
              <a:rPr sz="1000" spc="-5" dirty="0">
                <a:latin typeface="Arial"/>
                <a:cs typeface="Arial"/>
              </a:rPr>
              <a:t>Reference: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4"/>
              </a:rPr>
              <a:t>http://www.javaworld.com/article/2075459/java-platform/java-101--object-oriented-language- 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basics--part-5--object-and-its-methods.html</a:t>
            </a:r>
            <a:r>
              <a:rPr sz="10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(see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sub </a:t>
            </a:r>
            <a:r>
              <a:rPr sz="1000" spc="-10" dirty="0">
                <a:latin typeface="Arial"/>
                <a:cs typeface="Arial"/>
              </a:rPr>
              <a:t>title, </a:t>
            </a:r>
            <a:r>
              <a:rPr sz="1000" spc="-5" dirty="0">
                <a:latin typeface="Arial"/>
                <a:cs typeface="Arial"/>
              </a:rPr>
              <a:t>Object is root </a:t>
            </a:r>
            <a:r>
              <a:rPr sz="1000" spc="-10" dirty="0">
                <a:latin typeface="Arial"/>
                <a:cs typeface="Arial"/>
              </a:rPr>
              <a:t>of all </a:t>
            </a:r>
            <a:r>
              <a:rPr sz="1000" spc="-5" dirty="0">
                <a:latin typeface="Arial"/>
                <a:cs typeface="Arial"/>
              </a:rPr>
              <a:t>classes </a:t>
            </a:r>
            <a:r>
              <a:rPr sz="1000" spc="-10" dirty="0">
                <a:latin typeface="Arial"/>
                <a:cs typeface="Arial"/>
              </a:rPr>
              <a:t>not all other</a:t>
            </a:r>
            <a:r>
              <a:rPr sz="1000" spc="1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objects)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following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code: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48402" y="775716"/>
            <a:ext cx="5642313" cy="1086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1983727"/>
            <a:ext cx="6235700" cy="39509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output?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212090" marR="5944870" indent="-200025">
              <a:lnSpc>
                <a:spcPts val="11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4  4</a:t>
            </a:r>
            <a:endParaRPr sz="1000">
              <a:latin typeface="Arial"/>
              <a:cs typeface="Arial"/>
            </a:endParaRPr>
          </a:p>
          <a:p>
            <a:pPr marL="212090" marR="5944870" indent="-200025">
              <a:lnSpc>
                <a:spcPts val="1100"/>
              </a:lnSpc>
              <a:spcBef>
                <a:spcPts val="2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3  5</a:t>
            </a:r>
            <a:endParaRPr sz="1000">
              <a:latin typeface="Arial"/>
              <a:cs typeface="Arial"/>
            </a:endParaRPr>
          </a:p>
          <a:p>
            <a:pPr marL="212090" marR="5944870" indent="-200025">
              <a:lnSpc>
                <a:spcPts val="1100"/>
              </a:lnSpc>
              <a:spcBef>
                <a:spcPts val="2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4  7</a:t>
            </a:r>
            <a:endParaRPr sz="1000">
              <a:latin typeface="Arial"/>
              <a:cs typeface="Arial"/>
            </a:endParaRPr>
          </a:p>
          <a:p>
            <a:pPr marL="212090" marR="5944870" indent="-200025">
              <a:lnSpc>
                <a:spcPts val="1100"/>
              </a:lnSpc>
              <a:spcBef>
                <a:spcPts val="30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5  4</a:t>
            </a:r>
            <a:endParaRPr sz="1000">
              <a:latin typeface="Arial"/>
              <a:cs typeface="Arial"/>
            </a:endParaRPr>
          </a:p>
          <a:p>
            <a:pPr marL="212090" marR="5944870" indent="-200025">
              <a:lnSpc>
                <a:spcPts val="1100"/>
              </a:lnSpc>
              <a:spcBef>
                <a:spcPts val="2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4  5</a:t>
            </a:r>
            <a:endParaRPr sz="1000">
              <a:latin typeface="Arial"/>
              <a:cs typeface="Arial"/>
            </a:endParaRPr>
          </a:p>
          <a:p>
            <a:pPr marL="212090" marR="5874385" indent="-200025">
              <a:lnSpc>
                <a:spcPts val="1100"/>
              </a:lnSpc>
              <a:spcBef>
                <a:spcPts val="2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4  </a:t>
            </a:r>
            <a:r>
              <a:rPr sz="1000" spc="-10" dirty="0">
                <a:latin typeface="Arial"/>
                <a:cs typeface="Arial"/>
              </a:rPr>
              <a:t>21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>
              <a:latin typeface="Arial"/>
              <a:cs typeface="Arial"/>
            </a:endParaRPr>
          </a:p>
          <a:p>
            <a:pPr marL="12700" marR="51142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5" dirty="0">
                <a:latin typeface="Arial"/>
                <a:cs typeface="Arial"/>
              </a:rPr>
              <a:t>You </a:t>
            </a:r>
            <a:r>
              <a:rPr sz="1000" spc="-10" dirty="0">
                <a:latin typeface="Arial"/>
                <a:cs typeface="Arial"/>
              </a:rPr>
              <a:t>are developing </a:t>
            </a:r>
            <a:r>
              <a:rPr sz="1000" spc="-5" dirty="0">
                <a:latin typeface="Arial"/>
                <a:cs typeface="Arial"/>
              </a:rPr>
              <a:t>a banking module. </a:t>
            </a:r>
            <a:r>
              <a:rPr sz="1000" spc="-15" dirty="0">
                <a:latin typeface="Arial"/>
                <a:cs typeface="Arial"/>
              </a:rPr>
              <a:t>You </a:t>
            </a:r>
            <a:r>
              <a:rPr sz="1000" spc="-10" dirty="0">
                <a:latin typeface="Arial"/>
                <a:cs typeface="Arial"/>
              </a:rPr>
              <a:t>have developed </a:t>
            </a:r>
            <a:r>
              <a:rPr sz="1000" spc="-5" dirty="0">
                <a:latin typeface="Arial"/>
                <a:cs typeface="Arial"/>
              </a:rPr>
              <a:t>a class named ccMask that </a:t>
            </a:r>
            <a:r>
              <a:rPr sz="1000" spc="-10" dirty="0">
                <a:latin typeface="Arial"/>
                <a:cs typeface="Arial"/>
              </a:rPr>
              <a:t>has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dirty="0">
                <a:latin typeface="Arial"/>
                <a:cs typeface="Arial"/>
              </a:rPr>
              <a:t>maskcc</a:t>
            </a:r>
            <a:r>
              <a:rPr sz="1000" spc="1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10" y="6073140"/>
            <a:ext cx="5495549" cy="1790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7986788"/>
            <a:ext cx="6172835" cy="738505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-15" dirty="0">
                <a:latin typeface="Arial"/>
                <a:cs typeface="Arial"/>
              </a:rPr>
              <a:t>You </a:t>
            </a:r>
            <a:r>
              <a:rPr sz="1000" spc="-5" dirty="0">
                <a:latin typeface="Arial"/>
                <a:cs typeface="Arial"/>
              </a:rPr>
              <a:t>must ensure that the </a:t>
            </a:r>
            <a:r>
              <a:rPr sz="1000" dirty="0">
                <a:latin typeface="Arial"/>
                <a:cs typeface="Arial"/>
              </a:rPr>
              <a:t>maskcc </a:t>
            </a:r>
            <a:r>
              <a:rPr sz="1000" spc="-5" dirty="0">
                <a:latin typeface="Arial"/>
                <a:cs typeface="Arial"/>
              </a:rPr>
              <a:t>method returns a string that </a:t>
            </a:r>
            <a:r>
              <a:rPr sz="1000" spc="-10" dirty="0">
                <a:latin typeface="Arial"/>
                <a:cs typeface="Arial"/>
              </a:rPr>
              <a:t>hides </a:t>
            </a:r>
            <a:r>
              <a:rPr sz="1000" spc="-5" dirty="0">
                <a:latin typeface="Arial"/>
                <a:cs typeface="Arial"/>
              </a:rPr>
              <a:t>all </a:t>
            </a:r>
            <a:r>
              <a:rPr sz="1000" spc="-10" dirty="0">
                <a:latin typeface="Arial"/>
                <a:cs typeface="Arial"/>
              </a:rPr>
              <a:t>digits </a:t>
            </a:r>
            <a:r>
              <a:rPr sz="1000" spc="-5" dirty="0">
                <a:latin typeface="Arial"/>
                <a:cs typeface="Arial"/>
              </a:rPr>
              <a:t>of the credit card number except  the four </a:t>
            </a:r>
            <a:r>
              <a:rPr sz="1000" spc="-10" dirty="0">
                <a:latin typeface="Arial"/>
                <a:cs typeface="Arial"/>
              </a:rPr>
              <a:t>last digits </a:t>
            </a:r>
            <a:r>
              <a:rPr sz="1000" spc="-5" dirty="0">
                <a:latin typeface="Arial"/>
                <a:cs typeface="Arial"/>
              </a:rPr>
              <a:t>(and the </a:t>
            </a:r>
            <a:r>
              <a:rPr sz="1000" spc="-15" dirty="0">
                <a:latin typeface="Arial"/>
                <a:cs typeface="Arial"/>
              </a:rPr>
              <a:t>hyphens </a:t>
            </a:r>
            <a:r>
              <a:rPr sz="1000" spc="-5" dirty="0">
                <a:latin typeface="Arial"/>
                <a:cs typeface="Arial"/>
              </a:rPr>
              <a:t>that separate </a:t>
            </a:r>
            <a:r>
              <a:rPr sz="1000" spc="-10" dirty="0">
                <a:latin typeface="Arial"/>
                <a:cs typeface="Arial"/>
              </a:rPr>
              <a:t>each group of </a:t>
            </a:r>
            <a:r>
              <a:rPr sz="1000" spc="-5" dirty="0">
                <a:latin typeface="Arial"/>
                <a:cs typeface="Arial"/>
              </a:rPr>
              <a:t>four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digits).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950">
              <a:latin typeface="Arial"/>
              <a:cs typeface="Arial"/>
            </a:endParaRPr>
          </a:p>
          <a:p>
            <a:pPr marL="12700" marR="203835">
              <a:lnSpc>
                <a:spcPts val="110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code fragments </a:t>
            </a:r>
            <a:r>
              <a:rPr sz="1000" spc="-10" dirty="0">
                <a:latin typeface="Arial"/>
                <a:cs typeface="Arial"/>
              </a:rPr>
              <a:t>should </a:t>
            </a:r>
            <a:r>
              <a:rPr sz="1000" spc="-20" dirty="0">
                <a:latin typeface="Arial"/>
                <a:cs typeface="Arial"/>
              </a:rPr>
              <a:t>you </a:t>
            </a:r>
            <a:r>
              <a:rPr sz="1000" spc="-5" dirty="0">
                <a:latin typeface="Arial"/>
                <a:cs typeface="Arial"/>
              </a:rPr>
              <a:t>use at </a:t>
            </a:r>
            <a:r>
              <a:rPr sz="1000" spc="-10" dirty="0">
                <a:latin typeface="Arial"/>
                <a:cs typeface="Arial"/>
              </a:rPr>
              <a:t>line n1, independently,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achieve this </a:t>
            </a:r>
            <a:r>
              <a:rPr sz="1000" spc="-5" dirty="0">
                <a:latin typeface="Arial"/>
                <a:cs typeface="Arial"/>
              </a:rPr>
              <a:t>requirement? (Choose 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277612" cy="232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222092"/>
            <a:ext cx="1431925" cy="24765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1907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5" dirty="0">
                <a:latin typeface="Arial"/>
                <a:cs typeface="Arial"/>
              </a:rPr>
              <a:t>Acc.java: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75716" y="5696711"/>
            <a:ext cx="4296156" cy="2971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791404"/>
            <a:ext cx="221234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Both p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s are accessible </a:t>
            </a:r>
            <a:r>
              <a:rPr sz="1000" spc="-10" dirty="0">
                <a:latin typeface="Arial"/>
                <a:cs typeface="Arial"/>
              </a:rPr>
              <a:t>via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obj.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2185035" cy="201612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8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Only s is accessible </a:t>
            </a:r>
            <a:r>
              <a:rPr sz="1000" spc="-10" dirty="0">
                <a:latin typeface="Arial"/>
                <a:cs typeface="Arial"/>
              </a:rPr>
              <a:t>via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obj.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8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Both r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accessible </a:t>
            </a:r>
            <a:r>
              <a:rPr sz="1000" spc="-10" dirty="0">
                <a:latin typeface="Arial"/>
                <a:cs typeface="Arial"/>
              </a:rPr>
              <a:t>via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obj.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p, r,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s are accessible </a:t>
            </a:r>
            <a:r>
              <a:rPr sz="1000" spc="-10" dirty="0">
                <a:latin typeface="Arial"/>
                <a:cs typeface="Arial"/>
              </a:rPr>
              <a:t>via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obj.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06299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16" y="2889504"/>
            <a:ext cx="4229100" cy="5609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8622283"/>
            <a:ext cx="1079500" cy="622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Base</a:t>
            </a:r>
            <a:endParaRPr sz="1000">
              <a:latin typeface="Arial"/>
              <a:cs typeface="Arial"/>
            </a:endParaRPr>
          </a:p>
          <a:p>
            <a:pPr marL="212090">
              <a:lnSpc>
                <a:spcPts val="1150"/>
              </a:lnSpc>
            </a:pPr>
            <a:r>
              <a:rPr sz="1000" spc="-10" dirty="0">
                <a:latin typeface="Arial"/>
                <a:cs typeface="Arial"/>
              </a:rPr>
              <a:t>DerivedA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2889885" cy="25977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2090" indent="-200025">
              <a:lnSpc>
                <a:spcPts val="1150"/>
              </a:lnSpc>
              <a:spcBef>
                <a:spcPts val="95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Base</a:t>
            </a:r>
            <a:endParaRPr sz="1000">
              <a:latin typeface="Arial"/>
              <a:cs typeface="Arial"/>
            </a:endParaRPr>
          </a:p>
          <a:p>
            <a:pPr marL="212090">
              <a:lnSpc>
                <a:spcPts val="1150"/>
              </a:lnSpc>
            </a:pPr>
            <a:r>
              <a:rPr sz="1000" spc="-10" dirty="0">
                <a:latin typeface="Arial"/>
                <a:cs typeface="Arial"/>
              </a:rPr>
              <a:t>DerivedB</a:t>
            </a:r>
            <a:endParaRPr sz="1000">
              <a:latin typeface="Arial"/>
              <a:cs typeface="Arial"/>
            </a:endParaRPr>
          </a:p>
          <a:p>
            <a:pPr marL="212090" marR="2150110" indent="-200025">
              <a:lnSpc>
                <a:spcPts val="1100"/>
              </a:lnSpc>
              <a:spcBef>
                <a:spcPts val="300"/>
              </a:spcBef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Deri</a:t>
            </a:r>
            <a:r>
              <a:rPr sz="1000" spc="-15" dirty="0">
                <a:latin typeface="Arial"/>
                <a:cs typeface="Arial"/>
              </a:rPr>
              <a:t>v</a:t>
            </a:r>
            <a:r>
              <a:rPr sz="1000" spc="-10" dirty="0">
                <a:latin typeface="Arial"/>
                <a:cs typeface="Arial"/>
              </a:rPr>
              <a:t>edB  Deri</a:t>
            </a:r>
            <a:r>
              <a:rPr sz="1000" spc="-15" dirty="0">
                <a:latin typeface="Arial"/>
                <a:cs typeface="Arial"/>
              </a:rPr>
              <a:t>v</a:t>
            </a:r>
            <a:r>
              <a:rPr sz="1000" spc="-10" dirty="0">
                <a:latin typeface="Arial"/>
                <a:cs typeface="Arial"/>
              </a:rPr>
              <a:t>edB</a:t>
            </a:r>
            <a:endParaRPr sz="1000">
              <a:latin typeface="Arial"/>
              <a:cs typeface="Arial"/>
            </a:endParaRPr>
          </a:p>
          <a:p>
            <a:pPr marL="212090" marR="2150110" indent="-200025">
              <a:lnSpc>
                <a:spcPts val="1100"/>
              </a:lnSpc>
              <a:spcBef>
                <a:spcPts val="295"/>
              </a:spcBef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Deri</a:t>
            </a:r>
            <a:r>
              <a:rPr sz="1000" spc="-15" dirty="0">
                <a:latin typeface="Arial"/>
                <a:cs typeface="Arial"/>
              </a:rPr>
              <a:t>v</a:t>
            </a:r>
            <a:r>
              <a:rPr sz="1000" spc="-10" dirty="0">
                <a:latin typeface="Arial"/>
                <a:cs typeface="Arial"/>
              </a:rPr>
              <a:t>edB  Deri</a:t>
            </a:r>
            <a:r>
              <a:rPr sz="1000" spc="-15" dirty="0">
                <a:latin typeface="Arial"/>
                <a:cs typeface="Arial"/>
              </a:rPr>
              <a:t>v</a:t>
            </a:r>
            <a:r>
              <a:rPr sz="1000" spc="-10" dirty="0">
                <a:latin typeface="Arial"/>
                <a:cs typeface="Arial"/>
              </a:rPr>
              <a:t>edA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75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ClassCastException</a:t>
            </a:r>
            <a:r>
              <a:rPr sz="1000" spc="-3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thrown at 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2700" marR="176085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16" y="3494532"/>
            <a:ext cx="4305300" cy="23332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5950775"/>
            <a:ext cx="6123940" cy="29635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212090" marR="5080" indent="-200025">
              <a:lnSpc>
                <a:spcPts val="116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Execution terminates in the first catch statement,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Caught a RuntimeException </a:t>
            </a:r>
            <a:r>
              <a:rPr sz="1000" spc="-5" dirty="0">
                <a:latin typeface="Arial"/>
                <a:cs typeface="Arial"/>
              </a:rPr>
              <a:t>is </a:t>
            </a:r>
            <a:r>
              <a:rPr sz="1000" spc="-10" dirty="0">
                <a:latin typeface="Arial"/>
                <a:cs typeface="Arial"/>
              </a:rPr>
              <a:t>printed </a:t>
            </a:r>
            <a:r>
              <a:rPr sz="1000" spc="-5" dirty="0">
                <a:latin typeface="Arial"/>
                <a:cs typeface="Arial"/>
              </a:rPr>
              <a:t>to the  </a:t>
            </a:r>
            <a:r>
              <a:rPr sz="1000" spc="-10" dirty="0">
                <a:latin typeface="Arial"/>
                <a:cs typeface="Arial"/>
              </a:rPr>
              <a:t>console.</a:t>
            </a:r>
            <a:endParaRPr sz="1000">
              <a:latin typeface="Arial"/>
              <a:cs typeface="Arial"/>
            </a:endParaRPr>
          </a:p>
          <a:p>
            <a:pPr marL="212090" marR="259079" indent="-200025">
              <a:lnSpc>
                <a:spcPts val="1160"/>
              </a:lnSpc>
              <a:spcBef>
                <a:spcPts val="23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Execution terminates in the second catch statement,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Courier New"/>
                <a:cs typeface="Courier New"/>
              </a:rPr>
              <a:t>Caught </a:t>
            </a:r>
            <a:r>
              <a:rPr sz="1000" dirty="0">
                <a:latin typeface="Courier New"/>
                <a:cs typeface="Courier New"/>
              </a:rPr>
              <a:t>an </a:t>
            </a:r>
            <a:r>
              <a:rPr sz="1000" spc="-5" dirty="0">
                <a:latin typeface="Courier New"/>
                <a:cs typeface="Courier New"/>
              </a:rPr>
              <a:t>Exception </a:t>
            </a:r>
            <a:r>
              <a:rPr sz="1000" spc="-5" dirty="0">
                <a:latin typeface="Arial"/>
                <a:cs typeface="Arial"/>
              </a:rPr>
              <a:t>is </a:t>
            </a:r>
            <a:r>
              <a:rPr sz="1000" spc="-10" dirty="0">
                <a:latin typeface="Arial"/>
                <a:cs typeface="Arial"/>
              </a:rPr>
              <a:t>printed </a:t>
            </a:r>
            <a:r>
              <a:rPr sz="1000" spc="-5" dirty="0">
                <a:latin typeface="Arial"/>
                <a:cs typeface="Arial"/>
              </a:rPr>
              <a:t>to the  </a:t>
            </a:r>
            <a:r>
              <a:rPr sz="1000" spc="-10" dirty="0">
                <a:latin typeface="Arial"/>
                <a:cs typeface="Arial"/>
              </a:rPr>
              <a:t>console.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6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runtime </a:t>
            </a:r>
            <a:r>
              <a:rPr sz="1000" spc="-10" dirty="0">
                <a:latin typeface="Arial"/>
                <a:cs typeface="Arial"/>
              </a:rPr>
              <a:t>error is </a:t>
            </a:r>
            <a:r>
              <a:rPr sz="1000" spc="-5" dirty="0">
                <a:latin typeface="Arial"/>
                <a:cs typeface="Arial"/>
              </a:rPr>
              <a:t>thrown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spc="-5" dirty="0">
                <a:latin typeface="Arial"/>
                <a:cs typeface="Arial"/>
              </a:rPr>
              <a:t>the thread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"main".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Execution completes </a:t>
            </a:r>
            <a:r>
              <a:rPr sz="1000" spc="-10" dirty="0">
                <a:latin typeface="Arial"/>
                <a:cs typeface="Arial"/>
              </a:rPr>
              <a:t>normally, and </a:t>
            </a:r>
            <a:r>
              <a:rPr sz="1000" spc="-5" dirty="0">
                <a:latin typeface="Courier New"/>
                <a:cs typeface="Courier New"/>
              </a:rPr>
              <a:t>Ready to </a:t>
            </a:r>
            <a:r>
              <a:rPr sz="1000" spc="-10" dirty="0">
                <a:latin typeface="Courier New"/>
                <a:cs typeface="Courier New"/>
              </a:rPr>
              <a:t>use</a:t>
            </a:r>
            <a:r>
              <a:rPr sz="1000" spc="-29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is printed </a:t>
            </a:r>
            <a:r>
              <a:rPr sz="1000" spc="-5" dirty="0">
                <a:latin typeface="Arial"/>
                <a:cs typeface="Arial"/>
              </a:rPr>
              <a:t>to the console.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code fails to compile </a:t>
            </a:r>
            <a:r>
              <a:rPr sz="1000" spc="-10" dirty="0">
                <a:latin typeface="Arial"/>
                <a:cs typeface="Arial"/>
              </a:rPr>
              <a:t>because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throws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keyword </a:t>
            </a:r>
            <a:r>
              <a:rPr sz="1000" spc="-5" dirty="0">
                <a:latin typeface="Arial"/>
                <a:cs typeface="Arial"/>
              </a:rPr>
              <a:t>is required.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2700" marR="499491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991355" cy="448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1346720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01" y="1522475"/>
            <a:ext cx="1876058" cy="2039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3684041"/>
            <a:ext cx="1511300" cy="21958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829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fragments: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715000" cy="4838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5360" y="6077711"/>
            <a:ext cx="4191758" cy="228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6399276"/>
            <a:ext cx="4267575" cy="2289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360" y="6787895"/>
            <a:ext cx="3809634" cy="1523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5360" y="6995159"/>
            <a:ext cx="4800222" cy="2293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5737377"/>
            <a:ext cx="4486910" cy="29895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 n1, enables </a:t>
            </a:r>
            <a:r>
              <a:rPr sz="1000" spc="-5" dirty="0">
                <a:latin typeface="Arial"/>
                <a:cs typeface="Arial"/>
              </a:rPr>
              <a:t>the code to print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Hank?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Arial"/>
              <a:cs typeface="Arial"/>
            </a:endParaRPr>
          </a:p>
          <a:p>
            <a:pPr marL="12700" marR="335851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7" y="775716"/>
            <a:ext cx="4858500" cy="2115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014014"/>
            <a:ext cx="144843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C D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B D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94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49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9457" y="5628132"/>
            <a:ext cx="5641258" cy="896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647243"/>
            <a:ext cx="144843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true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true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false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false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false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false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940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50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9" y="775716"/>
            <a:ext cx="4276350" cy="2153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052089"/>
            <a:ext cx="478536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 n1, enables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App </a:t>
            </a:r>
            <a:r>
              <a:rPr sz="1000" spc="-5" dirty="0">
                <a:latin typeface="Arial"/>
                <a:cs typeface="Arial"/>
              </a:rPr>
              <a:t>class to print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Equal?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10" y="3368040"/>
            <a:ext cx="4771649" cy="16763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5166906"/>
            <a:ext cx="1448435" cy="2258311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263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51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Given the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fragment: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75716" y="7501128"/>
            <a:ext cx="3657223" cy="13712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9042871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3041" y="891095"/>
            <a:ext cx="3868959" cy="193835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63500">
              <a:lnSpc>
                <a:spcPts val="1180"/>
              </a:lnSpc>
              <a:spcBef>
                <a:spcPts val="95"/>
              </a:spcBef>
            </a:pPr>
            <a:r>
              <a:rPr sz="1500" spc="-7" baseline="-5555" dirty="0">
                <a:latin typeface="Arial"/>
                <a:cs typeface="Arial"/>
              </a:rPr>
              <a:t>A. </a:t>
            </a:r>
            <a:r>
              <a:rPr sz="1000" spc="-5" dirty="0">
                <a:latin typeface="Courier New"/>
                <a:cs typeface="Courier New"/>
              </a:rPr>
              <a:t>1 2 3</a:t>
            </a:r>
            <a:r>
              <a:rPr sz="1000" spc="8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4</a:t>
            </a:r>
            <a:endParaRPr sz="1000">
              <a:latin typeface="Courier New"/>
              <a:cs typeface="Courier New"/>
            </a:endParaRPr>
          </a:p>
          <a:p>
            <a:pPr marL="262890">
              <a:lnSpc>
                <a:spcPts val="1180"/>
              </a:lnSpc>
            </a:pPr>
            <a:r>
              <a:rPr sz="1000" spc="-10" dirty="0">
                <a:latin typeface="Arial"/>
                <a:cs typeface="Arial"/>
              </a:rPr>
              <a:t>followed by </a:t>
            </a:r>
            <a:r>
              <a:rPr sz="1000" spc="-5" dirty="0">
                <a:latin typeface="Arial"/>
                <a:cs typeface="Arial"/>
              </a:rPr>
              <a:t>an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ArrayIndexOutOfBoundsException</a:t>
            </a:r>
            <a:endParaRPr sz="1000">
              <a:latin typeface="Courier New"/>
              <a:cs typeface="Courier New"/>
            </a:endParaRPr>
          </a:p>
          <a:p>
            <a:pPr marL="63500">
              <a:lnSpc>
                <a:spcPct val="100000"/>
              </a:lnSpc>
              <a:spcBef>
                <a:spcPts val="145"/>
              </a:spcBef>
            </a:pPr>
            <a:r>
              <a:rPr sz="1500" spc="-7" baseline="-5555" dirty="0">
                <a:latin typeface="Arial"/>
                <a:cs typeface="Arial"/>
              </a:rPr>
              <a:t>B. </a:t>
            </a:r>
            <a:r>
              <a:rPr sz="1000" spc="-5" dirty="0">
                <a:latin typeface="Courier New"/>
                <a:cs typeface="Courier New"/>
              </a:rPr>
              <a:t>1 2</a:t>
            </a:r>
            <a:r>
              <a:rPr sz="1000" spc="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3</a:t>
            </a:r>
            <a:endParaRPr sz="1000">
              <a:latin typeface="Courier New"/>
              <a:cs typeface="Courier New"/>
            </a:endParaRPr>
          </a:p>
          <a:p>
            <a:pPr marL="63500">
              <a:lnSpc>
                <a:spcPct val="100000"/>
              </a:lnSpc>
              <a:spcBef>
                <a:spcPts val="190"/>
              </a:spcBef>
            </a:pPr>
            <a:r>
              <a:rPr sz="1500" spc="-7" baseline="-5555" dirty="0">
                <a:latin typeface="Arial"/>
                <a:cs typeface="Arial"/>
              </a:rPr>
              <a:t>C. </a:t>
            </a:r>
            <a:r>
              <a:rPr sz="1000" spc="-5" dirty="0">
                <a:latin typeface="Courier New"/>
                <a:cs typeface="Courier New"/>
              </a:rPr>
              <a:t>1 2 3</a:t>
            </a:r>
            <a:r>
              <a:rPr sz="1000" spc="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4</a:t>
            </a:r>
            <a:endParaRPr sz="1000">
              <a:latin typeface="Courier New"/>
              <a:cs typeface="Courier New"/>
            </a:endParaRPr>
          </a:p>
          <a:p>
            <a:pPr marL="63500">
              <a:lnSpc>
                <a:spcPct val="100000"/>
              </a:lnSpc>
              <a:spcBef>
                <a:spcPts val="300"/>
              </a:spcBef>
            </a:pPr>
            <a:r>
              <a:rPr sz="1000" spc="-5" dirty="0">
                <a:latin typeface="Arial"/>
                <a:cs typeface="Arial"/>
              </a:rPr>
              <a:t>D. </a:t>
            </a:r>
            <a:r>
              <a:rPr sz="1000" spc="-10" dirty="0">
                <a:latin typeface="Arial"/>
                <a:cs typeface="Arial"/>
              </a:rPr>
              <a:t>Compilation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fails.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63500" marR="227584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</a:t>
            </a:r>
            <a:r>
              <a:rPr sz="1000" b="1" spc="-10">
                <a:latin typeface="Arial"/>
                <a:cs typeface="Arial"/>
              </a:rPr>
              <a:t>: </a:t>
            </a:r>
            <a:r>
              <a:rPr sz="1000" spc="-5">
                <a:latin typeface="Arial"/>
                <a:cs typeface="Arial"/>
              </a:rPr>
              <a:t>B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sz="1000" b="1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</a:rPr>
              <a:t>A</a:t>
            </a:r>
          </a:p>
          <a:p>
            <a:pPr marL="63500" marR="2275840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63500" marR="1970405">
              <a:lnSpc>
                <a:spcPts val="112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929127"/>
            <a:ext cx="3305555" cy="6385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695166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52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51916" y="4152900"/>
            <a:ext cx="4038600" cy="16383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5914097"/>
            <a:ext cx="2688590" cy="28962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00">
              <a:latin typeface="Arial"/>
              <a:cs typeface="Arial"/>
            </a:endParaRPr>
          </a:p>
          <a:p>
            <a:pPr marL="212090" marR="1897380" indent="-200025">
              <a:lnSpc>
                <a:spcPts val="11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Element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  Element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212090" marR="1659255" indent="-200025">
              <a:lnSpc>
                <a:spcPts val="1100"/>
              </a:lnSpc>
              <a:spcBef>
                <a:spcPts val="2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Null </a:t>
            </a:r>
            <a:r>
              <a:rPr sz="1000" spc="-5" dirty="0">
                <a:latin typeface="Arial"/>
                <a:cs typeface="Arial"/>
              </a:rPr>
              <a:t>element</a:t>
            </a:r>
            <a:r>
              <a:rPr sz="1000" spc="-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  </a:t>
            </a:r>
            <a:r>
              <a:rPr sz="1000" spc="-10" dirty="0">
                <a:latin typeface="Arial"/>
                <a:cs typeface="Arial"/>
              </a:rPr>
              <a:t>Null </a:t>
            </a:r>
            <a:r>
              <a:rPr sz="1000" spc="-5" dirty="0">
                <a:latin typeface="Arial"/>
                <a:cs typeface="Arial"/>
              </a:rPr>
              <a:t>element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ts val="1150"/>
              </a:lnSpc>
              <a:spcBef>
                <a:spcPts val="17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Null</a:t>
            </a:r>
            <a:endParaRPr sz="1000">
              <a:latin typeface="Arial"/>
              <a:cs typeface="Arial"/>
            </a:endParaRPr>
          </a:p>
          <a:p>
            <a:pPr marL="212090">
              <a:lnSpc>
                <a:spcPts val="1150"/>
              </a:lnSpc>
            </a:pPr>
            <a:r>
              <a:rPr sz="1000" spc="-10" dirty="0">
                <a:latin typeface="Arial"/>
                <a:cs typeface="Arial"/>
              </a:rPr>
              <a:t>Null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4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NullPointerException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56019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53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0193"/>
            <a:ext cx="5975985" cy="30727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class?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Encapsulation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Inheritance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Abstraction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Instantiation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Polymorphism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485394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10"/>
              </a:lnSpc>
            </a:pP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00"/>
              </a:lnSpc>
              <a:spcBef>
                <a:spcPts val="75"/>
              </a:spcBef>
            </a:pPr>
            <a:r>
              <a:rPr sz="1000" spc="-5" dirty="0">
                <a:latin typeface="Arial"/>
                <a:cs typeface="Arial"/>
              </a:rPr>
              <a:t>Using the </a:t>
            </a:r>
            <a:r>
              <a:rPr sz="1000" spc="-10" dirty="0">
                <a:latin typeface="Arial"/>
                <a:cs typeface="Arial"/>
              </a:rPr>
              <a:t>private </a:t>
            </a:r>
            <a:r>
              <a:rPr sz="1000" spc="-5" dirty="0">
                <a:latin typeface="Arial"/>
                <a:cs typeface="Arial"/>
              </a:rPr>
              <a:t>modifier is the main </a:t>
            </a:r>
            <a:r>
              <a:rPr sz="1000" spc="-10" dirty="0">
                <a:latin typeface="Arial"/>
                <a:cs typeface="Arial"/>
              </a:rPr>
              <a:t>way </a:t>
            </a:r>
            <a:r>
              <a:rPr sz="1000" spc="-5" dirty="0">
                <a:latin typeface="Arial"/>
                <a:cs typeface="Arial"/>
              </a:rPr>
              <a:t>that an </a:t>
            </a:r>
            <a:r>
              <a:rPr sz="1000" spc="-10" dirty="0">
                <a:latin typeface="Arial"/>
                <a:cs typeface="Arial"/>
              </a:rPr>
              <a:t>object encapsulates itself and hide data </a:t>
            </a:r>
            <a:r>
              <a:rPr sz="1000" spc="-5" dirty="0">
                <a:latin typeface="Arial"/>
                <a:cs typeface="Arial"/>
              </a:rPr>
              <a:t>from the </a:t>
            </a:r>
            <a:r>
              <a:rPr sz="1000" spc="-10" dirty="0">
                <a:latin typeface="Arial"/>
                <a:cs typeface="Arial"/>
              </a:rPr>
              <a:t>outside  world.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090"/>
              </a:lnSpc>
            </a:pPr>
            <a:r>
              <a:rPr sz="1000" spc="-5" dirty="0">
                <a:latin typeface="Arial"/>
                <a:cs typeface="Arial"/>
              </a:rPr>
              <a:t>Reference: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http://www.tutorialspoint.com/java/java_access_modifiers.htm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21" y="3951732"/>
            <a:ext cx="4981950" cy="24963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6570967"/>
            <a:ext cx="5065395" cy="265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modifications, </a:t>
            </a:r>
            <a:r>
              <a:rPr sz="1000" dirty="0">
                <a:latin typeface="Arial"/>
                <a:cs typeface="Arial"/>
              </a:rPr>
              <a:t>made </a:t>
            </a:r>
            <a:r>
              <a:rPr sz="1000" spc="-10" dirty="0">
                <a:latin typeface="Arial"/>
                <a:cs typeface="Arial"/>
              </a:rPr>
              <a:t>independently, enable </a:t>
            </a:r>
            <a:r>
              <a:rPr sz="1000" spc="-5" dirty="0">
                <a:latin typeface="Arial"/>
                <a:cs typeface="Arial"/>
              </a:rPr>
              <a:t>the code to compile? (Choose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n1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public.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n2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public.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n3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public.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n3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protected.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Make </a:t>
            </a:r>
            <a:r>
              <a:rPr sz="1000" spc="-5" dirty="0">
                <a:latin typeface="Arial"/>
                <a:cs typeface="Arial"/>
              </a:rPr>
              <a:t>the method at </a:t>
            </a:r>
            <a:r>
              <a:rPr sz="1000" spc="-10" dirty="0">
                <a:latin typeface="Arial"/>
                <a:cs typeface="Arial"/>
              </a:rPr>
              <a:t>line n4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public.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84556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10" dirty="0">
                <a:latin typeface="Arial"/>
                <a:cs typeface="Arial"/>
              </a:rPr>
              <a:t>CD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8" y="775716"/>
            <a:ext cx="3685803" cy="52288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6203759"/>
            <a:ext cx="3473450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10:20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0:20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34442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54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definitions </a:t>
            </a:r>
            <a:r>
              <a:rPr sz="1000" spc="-5" dirty="0">
                <a:latin typeface="Arial"/>
                <a:cs typeface="Arial"/>
              </a:rPr>
              <a:t>of the </a:t>
            </a:r>
            <a:r>
              <a:rPr sz="1000" spc="-10" dirty="0">
                <a:latin typeface="Arial"/>
                <a:cs typeface="Arial"/>
              </a:rPr>
              <a:t>MyString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Test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71500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5360" y="4058411"/>
            <a:ext cx="1485900" cy="4282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4541520"/>
            <a:ext cx="4210812" cy="4191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360" y="5015484"/>
            <a:ext cx="2953512" cy="4008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3718064"/>
            <a:ext cx="2167255" cy="34633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900">
              <a:latin typeface="Arial"/>
              <a:cs typeface="Arial"/>
            </a:endParaRPr>
          </a:p>
          <a:p>
            <a:pPr marL="12700" marR="5080">
              <a:lnSpc>
                <a:spcPct val="208000"/>
              </a:lnSpc>
            </a:pPr>
            <a:r>
              <a:rPr sz="1000" spc="-5" dirty="0">
                <a:latin typeface="Arial"/>
                <a:cs typeface="Arial"/>
              </a:rPr>
              <a:t>D. </a:t>
            </a: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Test</a:t>
            </a:r>
            <a:r>
              <a:rPr sz="1000" spc="-29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  </a:t>
            </a:r>
            <a:r>
              <a:rPr sz="1000" b="1" spc="-10" dirty="0">
                <a:latin typeface="Arial"/>
                <a:cs typeface="Arial"/>
              </a:rPr>
              <a:t>Correct Answer:</a:t>
            </a:r>
            <a:r>
              <a:rPr sz="1000" b="1" spc="-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12700" marR="1223645">
              <a:lnSpc>
                <a:spcPts val="1150"/>
              </a:lnSpc>
              <a:spcBef>
                <a:spcPts val="35"/>
              </a:spcBef>
            </a:pP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55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Given the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fragment: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495419" cy="2295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231959"/>
            <a:ext cx="5113559" cy="275908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</a:t>
            </a:r>
            <a:r>
              <a:rPr sz="1000" spc="-10" dirty="0">
                <a:latin typeface="Arial"/>
                <a:cs typeface="Arial"/>
              </a:rPr>
              <a:t>lines </a:t>
            </a:r>
            <a:r>
              <a:rPr sz="1000" spc="-5" dirty="0">
                <a:latin typeface="Arial"/>
                <a:cs typeface="Arial"/>
              </a:rPr>
              <a:t>fail </a:t>
            </a:r>
            <a:r>
              <a:rPr sz="1000" spc="-10" dirty="0">
                <a:latin typeface="Arial"/>
                <a:cs typeface="Arial"/>
              </a:rPr>
              <a:t>to </a:t>
            </a:r>
            <a:r>
              <a:rPr sz="1000" spc="-5" dirty="0">
                <a:latin typeface="Arial"/>
                <a:cs typeface="Arial"/>
              </a:rPr>
              <a:t>compile? (Choose three.)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12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5043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</a:t>
            </a:r>
            <a:r>
              <a:rPr sz="1000" b="1" spc="-10">
                <a:latin typeface="Arial"/>
                <a:cs typeface="Arial"/>
              </a:rPr>
              <a:t>: </a:t>
            </a:r>
            <a:r>
              <a:rPr sz="1000" spc="-5">
                <a:latin typeface="Arial"/>
                <a:cs typeface="Arial"/>
              </a:rPr>
              <a:t>ADF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BCE</a:t>
            </a:r>
            <a:r>
              <a:rPr sz="1000" spc="-5">
                <a:latin typeface="Arial"/>
                <a:cs typeface="Arial"/>
              </a:rPr>
              <a:t>  </a:t>
            </a:r>
            <a:endParaRPr lang="en-US" sz="1000" spc="-5">
              <a:latin typeface="Arial"/>
              <a:cs typeface="Arial"/>
            </a:endParaRPr>
          </a:p>
          <a:p>
            <a:pPr marL="12700" marR="1504315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 56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Given: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7" y="775716"/>
            <a:ext cx="5087100" cy="3334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0" y="4233138"/>
            <a:ext cx="3056159" cy="265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int </a:t>
            </a:r>
            <a:r>
              <a:rPr sz="1000" spc="-5" dirty="0">
                <a:latin typeface="Arial"/>
                <a:cs typeface="Arial"/>
              </a:rPr>
              <a:t>main 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Object main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String main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runtime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96520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>
                <a:latin typeface="Arial"/>
                <a:cs typeface="Arial"/>
              </a:rPr>
              <a:t>D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C</a:t>
            </a:r>
            <a:endParaRPr lang="en-US" sz="1000" b="1" spc="-5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965200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57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09" y="7024116"/>
            <a:ext cx="4276350" cy="1143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289988"/>
            <a:ext cx="5456555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option </a:t>
            </a:r>
            <a:r>
              <a:rPr sz="1000" spc="-5" dirty="0">
                <a:latin typeface="Arial"/>
                <a:cs typeface="Arial"/>
              </a:rPr>
              <a:t>represents the state of the </a:t>
            </a:r>
            <a:r>
              <a:rPr sz="1000" spc="-10" dirty="0">
                <a:latin typeface="Arial"/>
                <a:cs typeface="Arial"/>
              </a:rPr>
              <a:t>num </a:t>
            </a:r>
            <a:r>
              <a:rPr sz="1000" spc="-5" dirty="0">
                <a:latin typeface="Arial"/>
                <a:cs typeface="Arial"/>
              </a:rPr>
              <a:t>array after successful completion </a:t>
            </a:r>
            <a:r>
              <a:rPr sz="1000" spc="-10" dirty="0">
                <a:latin typeface="Arial"/>
                <a:cs typeface="Arial"/>
              </a:rPr>
              <a:t>of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outer</a:t>
            </a:r>
            <a:r>
              <a:rPr sz="1000" spc="1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8630411"/>
            <a:ext cx="1257300" cy="5623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1266443" cy="571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1383271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1418844"/>
            <a:ext cx="1228343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1980691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2016251"/>
            <a:ext cx="1239012" cy="14767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3644950"/>
            <a:ext cx="2086610" cy="136896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96456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58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Given this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code 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for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1000" spc="-5" dirty="0">
                <a:solidFill>
                  <a:srgbClr val="FF0000"/>
                </a:solidFill>
                <a:latin typeface="Courier New"/>
                <a:cs typeface="Courier New"/>
              </a:rPr>
              <a:t>Planet</a:t>
            </a:r>
            <a:r>
              <a:rPr sz="1000" spc="-355" dirty="0">
                <a:solidFill>
                  <a:srgbClr val="FF0000"/>
                </a:solidFill>
                <a:latin typeface="Courier New"/>
                <a:cs typeface="Courier New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object: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10" y="775716"/>
            <a:ext cx="5609849" cy="5163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6061964"/>
            <a:ext cx="112077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output?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53841" y="6647243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6682740"/>
            <a:ext cx="781812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7244536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7280147"/>
            <a:ext cx="2552700" cy="571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7870926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360" y="7906511"/>
            <a:ext cx="2523743" cy="5715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3841" y="8497316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5360" y="8532876"/>
            <a:ext cx="2534412" cy="609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2552700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6572" y="2881883"/>
            <a:ext cx="75861" cy="57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6572" y="3162300"/>
            <a:ext cx="75861" cy="57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572" y="3302508"/>
            <a:ext cx="75861" cy="57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1506727"/>
            <a:ext cx="6251575" cy="2766783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12318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</a:t>
            </a:r>
            <a:r>
              <a:rPr sz="1000" b="1" spc="-10">
                <a:latin typeface="Arial"/>
                <a:cs typeface="Arial"/>
              </a:rPr>
              <a:t>: </a:t>
            </a:r>
            <a:endParaRPr lang="en-US" sz="1000" b="1" spc="-10">
              <a:latin typeface="Arial"/>
              <a:cs typeface="Arial"/>
            </a:endParaRPr>
          </a:p>
          <a:p>
            <a:pPr marL="12700" marR="5123180">
              <a:lnSpc>
                <a:spcPts val="1150"/>
              </a:lnSpc>
              <a:spcBef>
                <a:spcPts val="175"/>
              </a:spcBef>
            </a:pPr>
            <a:r>
              <a:rPr sz="1000" spc="-5">
                <a:latin typeface="Arial"/>
                <a:cs typeface="Arial"/>
              </a:rPr>
              <a:t>C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B</a:t>
            </a:r>
            <a:r>
              <a:rPr sz="1000" spc="-5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sz="1000" spc="-5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5123180">
              <a:lnSpc>
                <a:spcPts val="1150"/>
              </a:lnSpc>
              <a:spcBef>
                <a:spcPts val="175"/>
              </a:spcBef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59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10"/>
              </a:lnSpc>
            </a:pPr>
            <a:r>
              <a:rPr sz="1000" spc="-15" dirty="0">
                <a:latin typeface="Arial"/>
                <a:cs typeface="Arial"/>
              </a:rPr>
              <a:t>You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asked to </a:t>
            </a:r>
            <a:r>
              <a:rPr sz="1000" spc="-10" dirty="0">
                <a:latin typeface="Arial"/>
                <a:cs typeface="Arial"/>
              </a:rPr>
              <a:t>develop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program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5" dirty="0">
                <a:latin typeface="Arial"/>
                <a:cs typeface="Arial"/>
              </a:rPr>
              <a:t>a shopping </a:t>
            </a:r>
            <a:r>
              <a:rPr sz="1000" spc="-10" dirty="0">
                <a:latin typeface="Arial"/>
                <a:cs typeface="Arial"/>
              </a:rPr>
              <a:t>application, and </a:t>
            </a:r>
            <a:r>
              <a:rPr sz="1000" spc="-20" dirty="0">
                <a:latin typeface="Arial"/>
                <a:cs typeface="Arial"/>
              </a:rPr>
              <a:t>you </a:t>
            </a:r>
            <a:r>
              <a:rPr sz="1000" spc="-10" dirty="0">
                <a:latin typeface="Arial"/>
                <a:cs typeface="Arial"/>
              </a:rPr>
              <a:t>are given this</a:t>
            </a:r>
            <a:r>
              <a:rPr sz="1000" spc="1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information:</a:t>
            </a:r>
            <a:endParaRPr sz="1000">
              <a:latin typeface="Arial"/>
              <a:cs typeface="Arial"/>
            </a:endParaRPr>
          </a:p>
          <a:p>
            <a:pPr marL="202565" marR="5080">
              <a:lnSpc>
                <a:spcPts val="1100"/>
              </a:lnSpc>
              <a:spcBef>
                <a:spcPts val="70"/>
              </a:spcBef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application </a:t>
            </a:r>
            <a:r>
              <a:rPr sz="1000" spc="-5" dirty="0">
                <a:latin typeface="Arial"/>
                <a:cs typeface="Arial"/>
              </a:rPr>
              <a:t>must </a:t>
            </a:r>
            <a:r>
              <a:rPr sz="1000" spc="-10" dirty="0">
                <a:latin typeface="Arial"/>
                <a:cs typeface="Arial"/>
              </a:rPr>
              <a:t>contain </a:t>
            </a:r>
            <a:r>
              <a:rPr sz="1000" spc="-5" dirty="0">
                <a:latin typeface="Arial"/>
                <a:cs typeface="Arial"/>
              </a:rPr>
              <a:t>the classes </a:t>
            </a:r>
            <a:r>
              <a:rPr sz="1000" spc="-10" dirty="0">
                <a:latin typeface="Arial"/>
                <a:cs typeface="Arial"/>
              </a:rPr>
              <a:t>Toy, EduToy, and ConsToy. </a:t>
            </a:r>
            <a:r>
              <a:rPr sz="1000" spc="-5" dirty="0">
                <a:latin typeface="Arial"/>
                <a:cs typeface="Arial"/>
              </a:rPr>
              <a:t>The Toy class is the </a:t>
            </a:r>
            <a:r>
              <a:rPr sz="1000" spc="-10" dirty="0">
                <a:latin typeface="Arial"/>
                <a:cs typeface="Arial"/>
              </a:rPr>
              <a:t>superclass </a:t>
            </a:r>
            <a:r>
              <a:rPr sz="1000" spc="-5" dirty="0">
                <a:latin typeface="Arial"/>
                <a:cs typeface="Arial"/>
              </a:rPr>
              <a:t>of the  </a:t>
            </a:r>
            <a:r>
              <a:rPr sz="1000" spc="-10" dirty="0">
                <a:latin typeface="Arial"/>
                <a:cs typeface="Arial"/>
              </a:rPr>
              <a:t>other two</a:t>
            </a:r>
            <a:r>
              <a:rPr sz="1000" spc="-5" dirty="0">
                <a:latin typeface="Arial"/>
                <a:cs typeface="Arial"/>
              </a:rPr>
              <a:t> classes.</a:t>
            </a:r>
            <a:endParaRPr sz="1000">
              <a:latin typeface="Arial"/>
              <a:cs typeface="Arial"/>
            </a:endParaRPr>
          </a:p>
          <a:p>
            <a:pPr marL="202565" marR="2374900">
              <a:lnSpc>
                <a:spcPts val="1100"/>
              </a:lnSpc>
              <a:spcBef>
                <a:spcPts val="10"/>
              </a:spcBef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int </a:t>
            </a:r>
            <a:r>
              <a:rPr sz="1000" spc="-5" dirty="0">
                <a:latin typeface="Arial"/>
                <a:cs typeface="Arial"/>
              </a:rPr>
              <a:t>calculatePrice </a:t>
            </a:r>
            <a:r>
              <a:rPr sz="1000" dirty="0">
                <a:latin typeface="Arial"/>
                <a:cs typeface="Arial"/>
              </a:rPr>
              <a:t>(Toy </a:t>
            </a:r>
            <a:r>
              <a:rPr sz="1000" spc="-5" dirty="0">
                <a:latin typeface="Arial"/>
                <a:cs typeface="Arial"/>
              </a:rPr>
              <a:t>t) method calculates the </a:t>
            </a:r>
            <a:r>
              <a:rPr sz="1000" spc="-10" dirty="0">
                <a:latin typeface="Arial"/>
                <a:cs typeface="Arial"/>
              </a:rPr>
              <a:t>price </a:t>
            </a:r>
            <a:r>
              <a:rPr sz="1000" spc="-5" dirty="0">
                <a:latin typeface="Arial"/>
                <a:cs typeface="Arial"/>
              </a:rPr>
              <a:t>of a </a:t>
            </a:r>
            <a:r>
              <a:rPr sz="1000" spc="-15" dirty="0">
                <a:latin typeface="Arial"/>
                <a:cs typeface="Arial"/>
              </a:rPr>
              <a:t>toy.  </a:t>
            </a:r>
            <a:r>
              <a:rPr sz="1000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void </a:t>
            </a:r>
            <a:r>
              <a:rPr sz="1000" spc="-5" dirty="0">
                <a:latin typeface="Arial"/>
                <a:cs typeface="Arial"/>
              </a:rPr>
              <a:t>printToy </a:t>
            </a:r>
            <a:r>
              <a:rPr sz="1000" dirty="0">
                <a:latin typeface="Arial"/>
                <a:cs typeface="Arial"/>
              </a:rPr>
              <a:t>(Toy </a:t>
            </a:r>
            <a:r>
              <a:rPr sz="1000" spc="-5" dirty="0">
                <a:latin typeface="Arial"/>
                <a:cs typeface="Arial"/>
              </a:rPr>
              <a:t>t) method </a:t>
            </a:r>
            <a:r>
              <a:rPr sz="1000" spc="-10" dirty="0">
                <a:latin typeface="Arial"/>
                <a:cs typeface="Arial"/>
              </a:rPr>
              <a:t>prints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details </a:t>
            </a:r>
            <a:r>
              <a:rPr sz="1000" spc="-5" dirty="0">
                <a:latin typeface="Arial"/>
                <a:cs typeface="Arial"/>
              </a:rPr>
              <a:t>of a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toy.</a:t>
            </a:r>
            <a:endParaRPr sz="1000">
              <a:latin typeface="Arial"/>
              <a:cs typeface="Arial"/>
            </a:endParaRPr>
          </a:p>
          <a:p>
            <a:pPr marL="12700" marR="1308100">
              <a:lnSpc>
                <a:spcPts val="2400"/>
              </a:lnSpc>
              <a:spcBef>
                <a:spcPts val="70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definition </a:t>
            </a:r>
            <a:r>
              <a:rPr sz="1000" spc="-5" dirty="0">
                <a:latin typeface="Arial"/>
                <a:cs typeface="Arial"/>
              </a:rPr>
              <a:t>of the </a:t>
            </a:r>
            <a:r>
              <a:rPr sz="1000" dirty="0">
                <a:latin typeface="Arial"/>
                <a:cs typeface="Arial"/>
              </a:rPr>
              <a:t>Toy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adds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valid </a:t>
            </a:r>
            <a:r>
              <a:rPr sz="1000" spc="-15" dirty="0">
                <a:latin typeface="Arial"/>
                <a:cs typeface="Arial"/>
              </a:rPr>
              <a:t>layer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abstraction </a:t>
            </a:r>
            <a:r>
              <a:rPr sz="1000" spc="-5" dirty="0">
                <a:latin typeface="Arial"/>
                <a:cs typeface="Arial"/>
              </a:rPr>
              <a:t>to the class </a:t>
            </a:r>
            <a:r>
              <a:rPr sz="1000" spc="-10" dirty="0">
                <a:latin typeface="Arial"/>
                <a:cs typeface="Arial"/>
              </a:rPr>
              <a:t>hierarchy?  </a:t>
            </a: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3962400"/>
            <a:ext cx="4428744" cy="6385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4499914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75360" y="4600957"/>
            <a:ext cx="3038855" cy="6568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3841" y="5211559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75360" y="5247132"/>
            <a:ext cx="4847844" cy="6568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53841" y="5923331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75360" y="5958840"/>
            <a:ext cx="5544312" cy="6187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753841" y="6729463"/>
            <a:ext cx="143446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1242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60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following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code: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75716" y="8199119"/>
            <a:ext cx="3476244" cy="6187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53841" y="8940792"/>
            <a:ext cx="425005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values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each </a:t>
            </a:r>
            <a:r>
              <a:rPr sz="1000" spc="-5" dirty="0">
                <a:latin typeface="Arial"/>
                <a:cs typeface="Arial"/>
              </a:rPr>
              <a:t>element </a:t>
            </a:r>
            <a:r>
              <a:rPr sz="1000" spc="-10" dirty="0">
                <a:latin typeface="Arial"/>
                <a:cs typeface="Arial"/>
              </a:rPr>
              <a:t>in intArr </a:t>
            </a:r>
            <a:r>
              <a:rPr sz="1000" spc="-5" dirty="0">
                <a:latin typeface="Arial"/>
                <a:cs typeface="Arial"/>
              </a:rPr>
              <a:t>after this code </a:t>
            </a:r>
            <a:r>
              <a:rPr sz="1000" spc="-10" dirty="0">
                <a:latin typeface="Arial"/>
                <a:cs typeface="Arial"/>
              </a:rPr>
              <a:t>has</a:t>
            </a:r>
            <a:r>
              <a:rPr sz="1000" spc="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executed?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1431925" cy="23698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000" spc="-5" dirty="0">
                <a:latin typeface="Arial"/>
                <a:cs typeface="Arial"/>
              </a:rPr>
              <a:t>A.  </a:t>
            </a:r>
            <a:r>
              <a:rPr sz="1000" spc="-10" dirty="0">
                <a:latin typeface="Arial"/>
                <a:cs typeface="Arial"/>
              </a:rPr>
              <a:t>15, 60, 45, 90,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75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0"/>
              </a:spcBef>
            </a:pPr>
            <a:r>
              <a:rPr sz="1000" spc="-5" dirty="0">
                <a:latin typeface="Arial"/>
                <a:cs typeface="Arial"/>
              </a:rPr>
              <a:t>B.  </a:t>
            </a:r>
            <a:r>
              <a:rPr sz="1000" spc="-10" dirty="0">
                <a:latin typeface="Arial"/>
                <a:cs typeface="Arial"/>
              </a:rPr>
              <a:t>15, 90, 45, 90,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75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C.  </a:t>
            </a:r>
            <a:r>
              <a:rPr sz="1000" spc="-10" dirty="0">
                <a:latin typeface="Arial"/>
                <a:cs typeface="Arial"/>
              </a:rPr>
              <a:t>15, 30, 75, 60,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D.  </a:t>
            </a:r>
            <a:r>
              <a:rPr sz="1000" spc="-10" dirty="0">
                <a:latin typeface="Arial"/>
                <a:cs typeface="Arial"/>
              </a:rPr>
              <a:t>15, 30, 90, 60,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E. </a:t>
            </a:r>
            <a:r>
              <a:rPr sz="1000" spc="-10" dirty="0">
                <a:latin typeface="Arial"/>
                <a:cs typeface="Arial"/>
              </a:rPr>
              <a:t>15, 4, 45, 60,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61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this array: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3243072"/>
            <a:ext cx="3572255" cy="2865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652545"/>
            <a:ext cx="5062220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code fragments, </a:t>
            </a:r>
            <a:r>
              <a:rPr sz="1000" spc="-10" dirty="0">
                <a:latin typeface="Arial"/>
                <a:cs typeface="Arial"/>
              </a:rPr>
              <a:t>independently, print each </a:t>
            </a:r>
            <a:r>
              <a:rPr sz="1000" spc="-5" dirty="0">
                <a:latin typeface="Arial"/>
                <a:cs typeface="Arial"/>
              </a:rPr>
              <a:t>element </a:t>
            </a:r>
            <a:r>
              <a:rPr sz="1000" spc="-10" dirty="0">
                <a:latin typeface="Arial"/>
                <a:cs typeface="Arial"/>
              </a:rPr>
              <a:t>in this array? </a:t>
            </a:r>
            <a:r>
              <a:rPr sz="1000" spc="-5" dirty="0">
                <a:latin typeface="Arial"/>
                <a:cs typeface="Arial"/>
              </a:rPr>
              <a:t>(Choose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3992879"/>
            <a:ext cx="3552444" cy="5425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4554677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4590288"/>
            <a:ext cx="2839212" cy="5913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5200929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360" y="5236464"/>
            <a:ext cx="3581400" cy="723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3841" y="5979617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75360" y="6015228"/>
            <a:ext cx="3762755" cy="553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3841" y="6587782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75360" y="6623304"/>
            <a:ext cx="3782185" cy="5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53841" y="7195832"/>
            <a:ext cx="13843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F.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75360" y="7231380"/>
            <a:ext cx="3590544" cy="5425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53841" y="7925816"/>
            <a:ext cx="177482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6896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62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content of three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files: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915924"/>
            <a:ext cx="5715000" cy="3971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010429"/>
            <a:ext cx="2988310" cy="291297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Only the A.Java file compiles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successfully.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Only the B.java file compiles</a:t>
            </a:r>
            <a:r>
              <a:rPr sz="1000" spc="-9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successfully.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Only the </a:t>
            </a:r>
            <a:r>
              <a:rPr sz="1000" spc="-10" dirty="0">
                <a:latin typeface="Arial"/>
                <a:cs typeface="Arial"/>
              </a:rPr>
              <a:t>C.java </a:t>
            </a:r>
            <a:r>
              <a:rPr sz="1000" spc="-5" dirty="0">
                <a:latin typeface="Arial"/>
                <a:cs typeface="Arial"/>
              </a:rPr>
              <a:t>file compiles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successfully.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A.Java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B.java </a:t>
            </a:r>
            <a:r>
              <a:rPr sz="1000" spc="-10" dirty="0">
                <a:latin typeface="Arial"/>
                <a:cs typeface="Arial"/>
              </a:rPr>
              <a:t>files </a:t>
            </a:r>
            <a:r>
              <a:rPr sz="1000" spc="-5" dirty="0">
                <a:latin typeface="Arial"/>
                <a:cs typeface="Arial"/>
              </a:rPr>
              <a:t>compile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successfully.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B.java and C.java </a:t>
            </a:r>
            <a:r>
              <a:rPr sz="1000" spc="-5" dirty="0">
                <a:latin typeface="Arial"/>
                <a:cs typeface="Arial"/>
              </a:rPr>
              <a:t>files compile successfully.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A.Java </a:t>
            </a:r>
            <a:r>
              <a:rPr sz="1000" spc="-10" dirty="0">
                <a:latin typeface="Arial"/>
                <a:cs typeface="Arial"/>
              </a:rPr>
              <a:t>and C.java </a:t>
            </a:r>
            <a:r>
              <a:rPr sz="1000" spc="-5" dirty="0">
                <a:latin typeface="Arial"/>
                <a:cs typeface="Arial"/>
              </a:rPr>
              <a:t>files compile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successfully.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186690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63</a:t>
            </a:r>
            <a:endParaRPr sz="1000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Given the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fragment:</a:t>
            </a:r>
            <a:endParaRPr sz="1000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35" y="8054426"/>
            <a:ext cx="2743907" cy="2288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434819"/>
            <a:ext cx="3837304" cy="5981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5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requirements:</a:t>
            </a:r>
            <a:endParaRPr sz="1000">
              <a:latin typeface="Arial"/>
              <a:cs typeface="Arial"/>
            </a:endParaRPr>
          </a:p>
          <a:p>
            <a:pPr marL="153035" indent="-140970">
              <a:lnSpc>
                <a:spcPts val="1105"/>
              </a:lnSpc>
              <a:buAutoNum type="arabicPeriod"/>
              <a:tabLst>
                <a:tab pos="153670" algn="l"/>
              </a:tabLst>
            </a:pPr>
            <a:r>
              <a:rPr sz="1000" spc="-5" dirty="0">
                <a:latin typeface="Arial"/>
                <a:cs typeface="Arial"/>
              </a:rPr>
              <a:t>Process </a:t>
            </a:r>
            <a:r>
              <a:rPr sz="1000" spc="-10" dirty="0">
                <a:latin typeface="Arial"/>
                <a:cs typeface="Arial"/>
              </a:rPr>
              <a:t>all the </a:t>
            </a:r>
            <a:r>
              <a:rPr sz="1000" spc="-5" dirty="0">
                <a:latin typeface="Arial"/>
                <a:cs typeface="Arial"/>
              </a:rPr>
              <a:t>elements of the array in the </a:t>
            </a:r>
            <a:r>
              <a:rPr sz="1000" spc="-10" dirty="0">
                <a:latin typeface="Arial"/>
                <a:cs typeface="Arial"/>
              </a:rPr>
              <a:t>order </a:t>
            </a:r>
            <a:r>
              <a:rPr sz="1000" spc="-5" dirty="0">
                <a:latin typeface="Arial"/>
                <a:cs typeface="Arial"/>
              </a:rPr>
              <a:t>of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entry.</a:t>
            </a:r>
            <a:endParaRPr sz="1000">
              <a:latin typeface="Arial"/>
              <a:cs typeface="Arial"/>
            </a:endParaRPr>
          </a:p>
          <a:p>
            <a:pPr marL="153035" indent="-140970">
              <a:lnSpc>
                <a:spcPts val="1105"/>
              </a:lnSpc>
              <a:buAutoNum type="arabicPeriod"/>
              <a:tabLst>
                <a:tab pos="153670" algn="l"/>
              </a:tabLst>
            </a:pPr>
            <a:r>
              <a:rPr sz="1000" spc="-5" dirty="0">
                <a:latin typeface="Arial"/>
                <a:cs typeface="Arial"/>
              </a:rPr>
              <a:t>Process </a:t>
            </a:r>
            <a:r>
              <a:rPr sz="1000" spc="-10" dirty="0">
                <a:latin typeface="Arial"/>
                <a:cs typeface="Arial"/>
              </a:rPr>
              <a:t>all the </a:t>
            </a:r>
            <a:r>
              <a:rPr sz="1000" spc="-5" dirty="0">
                <a:latin typeface="Arial"/>
                <a:cs typeface="Arial"/>
              </a:rPr>
              <a:t>elements of the array in the reverse </a:t>
            </a:r>
            <a:r>
              <a:rPr sz="1000" spc="-10" dirty="0">
                <a:latin typeface="Arial"/>
                <a:cs typeface="Arial"/>
              </a:rPr>
              <a:t>order </a:t>
            </a:r>
            <a:r>
              <a:rPr sz="1000" spc="-5" dirty="0">
                <a:latin typeface="Arial"/>
                <a:cs typeface="Arial"/>
              </a:rPr>
              <a:t>of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entry.</a:t>
            </a:r>
            <a:endParaRPr sz="1000">
              <a:latin typeface="Arial"/>
              <a:cs typeface="Arial"/>
            </a:endParaRPr>
          </a:p>
          <a:p>
            <a:pPr marL="153035" indent="-140970">
              <a:lnSpc>
                <a:spcPts val="1150"/>
              </a:lnSpc>
              <a:buAutoNum type="arabicPeriod"/>
              <a:tabLst>
                <a:tab pos="153670" algn="l"/>
              </a:tabLst>
            </a:pPr>
            <a:r>
              <a:rPr sz="1000" spc="-5" dirty="0">
                <a:latin typeface="Arial"/>
                <a:cs typeface="Arial"/>
              </a:rPr>
              <a:t>Process alternating elements of the array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order </a:t>
            </a:r>
            <a:r>
              <a:rPr sz="1000" spc="-5" dirty="0">
                <a:latin typeface="Arial"/>
                <a:cs typeface="Arial"/>
              </a:rPr>
              <a:t>of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15" dirty="0">
                <a:latin typeface="Arial"/>
                <a:cs typeface="Arial"/>
              </a:rPr>
              <a:t>entry.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0193"/>
            <a:ext cx="6051550" cy="2887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statements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true? (Choose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Requirements 1, 2,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3 can 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enhanced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Requirements 1, 2,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3 can 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the standard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Requirements 2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3 </a:t>
            </a:r>
            <a:r>
              <a:rPr sz="1000" spc="-10" dirty="0">
                <a:latin typeface="Arial"/>
                <a:cs typeface="Arial"/>
              </a:rPr>
              <a:t>CANNOT </a:t>
            </a:r>
            <a:r>
              <a:rPr sz="1000" spc="-5" dirty="0">
                <a:latin typeface="Arial"/>
                <a:cs typeface="Arial"/>
              </a:rPr>
              <a:t>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the standard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 1 can 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enhanced </a:t>
            </a:r>
            <a:r>
              <a:rPr sz="1000" spc="-5" dirty="0">
                <a:latin typeface="Arial"/>
                <a:cs typeface="Arial"/>
              </a:rPr>
              <a:t>for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Requirement 3 </a:t>
            </a:r>
            <a:r>
              <a:rPr sz="1000" spc="-10" dirty="0">
                <a:latin typeface="Arial"/>
                <a:cs typeface="Arial"/>
              </a:rPr>
              <a:t>CANNOT </a:t>
            </a:r>
            <a:r>
              <a:rPr sz="1000" spc="-5" dirty="0">
                <a:latin typeface="Arial"/>
                <a:cs typeface="Arial"/>
              </a:rPr>
              <a:t>be implemented by </a:t>
            </a:r>
            <a:r>
              <a:rPr sz="1000" spc="-10" dirty="0">
                <a:latin typeface="Arial"/>
                <a:cs typeface="Arial"/>
              </a:rPr>
              <a:t>using </a:t>
            </a:r>
            <a:r>
              <a:rPr sz="1000" spc="-5" dirty="0">
                <a:latin typeface="Arial"/>
                <a:cs typeface="Arial"/>
              </a:rPr>
              <a:t>either the </a:t>
            </a:r>
            <a:r>
              <a:rPr sz="1000" spc="-10" dirty="0">
                <a:latin typeface="Arial"/>
                <a:cs typeface="Arial"/>
              </a:rPr>
              <a:t>enhanced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loop </a:t>
            </a:r>
            <a:r>
              <a:rPr sz="1000" spc="-5" dirty="0">
                <a:latin typeface="Arial"/>
                <a:cs typeface="Arial"/>
              </a:rPr>
              <a:t>or the standard </a:t>
            </a:r>
            <a:r>
              <a:rPr sz="1000" dirty="0">
                <a:latin typeface="Arial"/>
                <a:cs typeface="Arial"/>
              </a:rPr>
              <a:t>for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loop.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483870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endParaRPr lang="en-US" sz="1000" b="1" spc="-10" dirty="0">
              <a:latin typeface="Arial"/>
              <a:cs typeface="Arial"/>
            </a:endParaRPr>
          </a:p>
          <a:p>
            <a:pPr marL="12700" marR="4838700">
              <a:lnSpc>
                <a:spcPts val="1150"/>
              </a:lnSpc>
            </a:pPr>
            <a:r>
              <a:rPr sz="1000" spc="-10">
                <a:latin typeface="Arial"/>
                <a:cs typeface="Arial"/>
              </a:rPr>
              <a:t>DE </a:t>
            </a:r>
            <a:r>
              <a:rPr lang="en-US" sz="1000" spc="-10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1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BD</a:t>
            </a:r>
            <a:r>
              <a:rPr sz="1000" spc="-10">
                <a:latin typeface="Arial"/>
                <a:cs typeface="Arial"/>
              </a:rPr>
              <a:t> </a:t>
            </a:r>
            <a:r>
              <a:rPr lang="en-US" sz="1000" spc="-10" smtClean="0">
                <a:latin typeface="Arial"/>
                <a:cs typeface="Arial"/>
              </a:rPr>
              <a:t> </a:t>
            </a:r>
            <a:endParaRPr lang="en-US" sz="1000" spc="-10">
              <a:latin typeface="Arial"/>
              <a:cs typeface="Arial"/>
            </a:endParaRPr>
          </a:p>
          <a:p>
            <a:pPr marL="12700" marR="483870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64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22" y="3531108"/>
            <a:ext cx="4296149" cy="2028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6572" y="8202168"/>
            <a:ext cx="75861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6572" y="8342376"/>
            <a:ext cx="75861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66572" y="8482583"/>
            <a:ext cx="75861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66572" y="8622792"/>
            <a:ext cx="75861" cy="579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5682488"/>
            <a:ext cx="3101975" cy="34028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 </a:t>
            </a:r>
            <a:r>
              <a:rPr sz="1000" spc="-10" dirty="0">
                <a:latin typeface="Arial"/>
                <a:cs typeface="Arial"/>
              </a:rPr>
              <a:t>400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 </a:t>
            </a:r>
            <a:r>
              <a:rPr sz="1000" spc="-10" dirty="0">
                <a:latin typeface="Arial"/>
                <a:cs typeface="Arial"/>
              </a:rPr>
              <a:t>200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 </a:t>
            </a:r>
            <a:r>
              <a:rPr sz="1000" spc="-10" dirty="0">
                <a:latin typeface="Arial"/>
                <a:cs typeface="Arial"/>
              </a:rPr>
              <a:t>400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</a:t>
            </a:r>
            <a:r>
              <a:rPr sz="1000" spc="-10" dirty="0">
                <a:latin typeface="Arial"/>
                <a:cs typeface="Arial"/>
              </a:rPr>
              <a:t>Compilation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fails.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980564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65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  <a:p>
            <a:pPr marL="202565" marR="941705" indent="-190500">
              <a:lnSpc>
                <a:spcPts val="1100"/>
              </a:lnSpc>
              <a:spcBef>
                <a:spcPts val="80"/>
              </a:spcBef>
            </a:pPr>
            <a:r>
              <a:rPr sz="1000" spc="-10" dirty="0">
                <a:latin typeface="Arial"/>
                <a:cs typeface="Arial"/>
              </a:rPr>
              <a:t>Given the following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declarations:  public </a:t>
            </a:r>
            <a:r>
              <a:rPr sz="1000" spc="-5" dirty="0">
                <a:latin typeface="Arial"/>
                <a:cs typeface="Arial"/>
              </a:rPr>
              <a:t>abstract class Animal</a:t>
            </a:r>
            <a:endParaRPr sz="1000">
              <a:latin typeface="Arial"/>
              <a:cs typeface="Arial"/>
            </a:endParaRPr>
          </a:p>
          <a:p>
            <a:pPr marL="202565">
              <a:lnSpc>
                <a:spcPts val="1040"/>
              </a:lnSpc>
            </a:pPr>
            <a:r>
              <a:rPr sz="1000" spc="-10" dirty="0">
                <a:latin typeface="Arial"/>
                <a:cs typeface="Arial"/>
              </a:rPr>
              <a:t>public </a:t>
            </a:r>
            <a:r>
              <a:rPr sz="1000" spc="-5" dirty="0">
                <a:latin typeface="Arial"/>
                <a:cs typeface="Arial"/>
              </a:rPr>
              <a:t>interface </a:t>
            </a:r>
            <a:r>
              <a:rPr sz="1000" spc="-10" dirty="0">
                <a:latin typeface="Arial"/>
                <a:cs typeface="Arial"/>
              </a:rPr>
              <a:t>Hunter</a:t>
            </a:r>
            <a:endParaRPr sz="1000">
              <a:latin typeface="Arial"/>
              <a:cs typeface="Arial"/>
            </a:endParaRPr>
          </a:p>
          <a:p>
            <a:pPr marL="202565" marR="5080">
              <a:lnSpc>
                <a:spcPts val="1100"/>
              </a:lnSpc>
              <a:spcBef>
                <a:spcPts val="70"/>
              </a:spcBef>
            </a:pPr>
            <a:r>
              <a:rPr sz="1000" spc="-10" dirty="0">
                <a:latin typeface="Arial"/>
                <a:cs typeface="Arial"/>
              </a:rPr>
              <a:t>public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Cat extends </a:t>
            </a:r>
            <a:r>
              <a:rPr sz="1000" spc="-5" dirty="0">
                <a:latin typeface="Arial"/>
                <a:cs typeface="Arial"/>
              </a:rPr>
              <a:t>Animal implements </a:t>
            </a:r>
            <a:r>
              <a:rPr sz="1000" spc="-10" dirty="0">
                <a:latin typeface="Arial"/>
                <a:cs typeface="Arial"/>
              </a:rPr>
              <a:t>Hunter  public </a:t>
            </a:r>
            <a:r>
              <a:rPr sz="1000" spc="-5" dirty="0">
                <a:latin typeface="Arial"/>
                <a:cs typeface="Arial"/>
              </a:rPr>
              <a:t>class Tiger </a:t>
            </a:r>
            <a:r>
              <a:rPr sz="1000" spc="-10" dirty="0">
                <a:latin typeface="Arial"/>
                <a:cs typeface="Arial"/>
              </a:rPr>
              <a:t>extends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Cat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answer </a:t>
            </a:r>
            <a:r>
              <a:rPr sz="1000" spc="-5" dirty="0">
                <a:latin typeface="Arial"/>
                <a:cs typeface="Arial"/>
              </a:rPr>
              <a:t>fails 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compile?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915924"/>
            <a:ext cx="4858512" cy="3991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030165"/>
            <a:ext cx="1678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1217" y="5346191"/>
            <a:ext cx="5649498" cy="694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77641" y="6164033"/>
            <a:ext cx="2783205" cy="2908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050">
              <a:latin typeface="Arial"/>
              <a:cs typeface="Arial"/>
            </a:endParaRPr>
          </a:p>
          <a:p>
            <a:pPr marL="288290" marR="1496060" indent="-200025">
              <a:lnSpc>
                <a:spcPts val="106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4W </a:t>
            </a:r>
            <a:r>
              <a:rPr sz="1000" spc="-10" dirty="0">
                <a:latin typeface="Courier New"/>
                <a:cs typeface="Courier New"/>
              </a:rPr>
              <a:t>100 </a:t>
            </a:r>
            <a:r>
              <a:rPr sz="1000" spc="-5" dirty="0">
                <a:latin typeface="Courier New"/>
                <a:cs typeface="Courier New"/>
              </a:rPr>
              <a:t>Auto  4W </a:t>
            </a:r>
            <a:r>
              <a:rPr sz="1000" spc="-10" dirty="0">
                <a:latin typeface="Courier New"/>
                <a:cs typeface="Courier New"/>
              </a:rPr>
              <a:t>150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Manual</a:t>
            </a:r>
            <a:endParaRPr sz="1000">
              <a:latin typeface="Courier New"/>
              <a:cs typeface="Courier New"/>
            </a:endParaRPr>
          </a:p>
          <a:p>
            <a:pPr marL="288290" marR="1496060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null 0 Auto  4W </a:t>
            </a:r>
            <a:r>
              <a:rPr sz="1000" spc="-10" dirty="0">
                <a:latin typeface="Courier New"/>
                <a:cs typeface="Courier New"/>
              </a:rPr>
              <a:t>150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Manual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235"/>
              </a:spcBef>
              <a:buAutoNum type="alphaUcPeriod"/>
              <a:tabLst>
                <a:tab pos="2889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</a:t>
            </a:r>
            <a:endParaRPr sz="10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889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</a:t>
            </a:r>
            <a:endParaRPr sz="10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889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both line </a:t>
            </a:r>
            <a:r>
              <a:rPr sz="1000" spc="-5" dirty="0">
                <a:latin typeface="Arial"/>
                <a:cs typeface="Arial"/>
              </a:rPr>
              <a:t>n1 </a:t>
            </a:r>
            <a:r>
              <a:rPr sz="1000" spc="-10" dirty="0">
                <a:latin typeface="Arial"/>
                <a:cs typeface="Arial"/>
              </a:rPr>
              <a:t>and line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88900" marR="158559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16" y="775716"/>
            <a:ext cx="4953000" cy="26106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508591"/>
            <a:ext cx="6245860" cy="6131166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12508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</a:t>
            </a:r>
            <a:r>
              <a:rPr sz="1000" b="1" spc="-10">
                <a:latin typeface="Arial"/>
                <a:cs typeface="Arial"/>
              </a:rPr>
              <a:t>: </a:t>
            </a:r>
            <a:endParaRPr lang="en-US" sz="1000" b="1" spc="-10">
              <a:latin typeface="Arial"/>
              <a:cs typeface="Arial"/>
            </a:endParaRPr>
          </a:p>
          <a:p>
            <a:pPr marL="12700" marR="5125085">
              <a:lnSpc>
                <a:spcPts val="1150"/>
              </a:lnSpc>
            </a:pPr>
            <a:r>
              <a:rPr sz="1000" spc="-5">
                <a:latin typeface="Arial"/>
                <a:cs typeface="Arial"/>
              </a:rPr>
              <a:t>E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D</a:t>
            </a:r>
            <a:r>
              <a:rPr sz="1000" b="1" spc="-5">
                <a:solidFill>
                  <a:srgbClr val="FF0000"/>
                </a:solidFill>
                <a:latin typeface="Arial"/>
                <a:cs typeface="Arial"/>
              </a:rPr>
              <a:t>  </a:t>
            </a:r>
            <a:endParaRPr lang="en-US" sz="1000" b="1" spc="-5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5125085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66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</a:t>
            </a:r>
            <a:r>
              <a:rPr sz="1000" spc="-5" dirty="0">
                <a:latin typeface="Arial"/>
                <a:cs typeface="Arial"/>
              </a:rPr>
              <a:t>Java </a:t>
            </a:r>
            <a:r>
              <a:rPr sz="1000" spc="-15" dirty="0">
                <a:latin typeface="Arial"/>
                <a:cs typeface="Arial"/>
              </a:rPr>
              <a:t>byte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code?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can run on </a:t>
            </a:r>
            <a:r>
              <a:rPr sz="1000" spc="-10" dirty="0">
                <a:latin typeface="Arial"/>
                <a:cs typeface="Arial"/>
              </a:rPr>
              <a:t>any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platform.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can run on </a:t>
            </a:r>
            <a:r>
              <a:rPr sz="1000" spc="-10" dirty="0">
                <a:latin typeface="Arial"/>
                <a:cs typeface="Arial"/>
              </a:rPr>
              <a:t>any platform only if </a:t>
            </a:r>
            <a:r>
              <a:rPr sz="1000" spc="-5" dirty="0">
                <a:latin typeface="Arial"/>
                <a:cs typeface="Arial"/>
              </a:rPr>
              <a:t>it </a:t>
            </a:r>
            <a:r>
              <a:rPr sz="1000" spc="-10" dirty="0">
                <a:latin typeface="Arial"/>
                <a:cs typeface="Arial"/>
              </a:rPr>
              <a:t>was </a:t>
            </a:r>
            <a:r>
              <a:rPr sz="1000" spc="-5" dirty="0">
                <a:latin typeface="Arial"/>
                <a:cs typeface="Arial"/>
              </a:rPr>
              <a:t>compiled for that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platform.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can run on </a:t>
            </a:r>
            <a:r>
              <a:rPr sz="1000" spc="-10" dirty="0">
                <a:latin typeface="Arial"/>
                <a:cs typeface="Arial"/>
              </a:rPr>
              <a:t>any platform </a:t>
            </a:r>
            <a:r>
              <a:rPr sz="1000" spc="-5" dirty="0">
                <a:latin typeface="Arial"/>
                <a:cs typeface="Arial"/>
              </a:rPr>
              <a:t>that </a:t>
            </a:r>
            <a:r>
              <a:rPr sz="1000" spc="-10" dirty="0">
                <a:latin typeface="Arial"/>
                <a:cs typeface="Arial"/>
              </a:rPr>
              <a:t>has </a:t>
            </a:r>
            <a:r>
              <a:rPr sz="1000" spc="-5" dirty="0">
                <a:latin typeface="Arial"/>
                <a:cs typeface="Arial"/>
              </a:rPr>
              <a:t>the Java Runtime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Environment.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can run on </a:t>
            </a:r>
            <a:r>
              <a:rPr sz="1000" spc="-10" dirty="0">
                <a:latin typeface="Arial"/>
                <a:cs typeface="Arial"/>
              </a:rPr>
              <a:t>any platform </a:t>
            </a:r>
            <a:r>
              <a:rPr sz="1000" spc="-5" dirty="0">
                <a:latin typeface="Arial"/>
                <a:cs typeface="Arial"/>
              </a:rPr>
              <a:t>that </a:t>
            </a:r>
            <a:r>
              <a:rPr sz="1000" spc="-10" dirty="0">
                <a:latin typeface="Arial"/>
                <a:cs typeface="Arial"/>
              </a:rPr>
              <a:t>has </a:t>
            </a:r>
            <a:r>
              <a:rPr sz="1000" spc="-5" dirty="0">
                <a:latin typeface="Arial"/>
                <a:cs typeface="Arial"/>
              </a:rPr>
              <a:t>a Java compiler.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can run on </a:t>
            </a:r>
            <a:r>
              <a:rPr sz="1000" spc="-10" dirty="0">
                <a:latin typeface="Arial"/>
                <a:cs typeface="Arial"/>
              </a:rPr>
              <a:t>any platform only if </a:t>
            </a:r>
            <a:r>
              <a:rPr sz="1000" spc="-5" dirty="0">
                <a:latin typeface="Arial"/>
                <a:cs typeface="Arial"/>
              </a:rPr>
              <a:t>that </a:t>
            </a:r>
            <a:r>
              <a:rPr sz="1000" spc="-10" dirty="0">
                <a:latin typeface="Arial"/>
                <a:cs typeface="Arial"/>
              </a:rPr>
              <a:t>platform has both </a:t>
            </a:r>
            <a:r>
              <a:rPr sz="1000" spc="-5" dirty="0">
                <a:latin typeface="Arial"/>
                <a:cs typeface="Arial"/>
              </a:rPr>
              <a:t>the Java Runtime </a:t>
            </a:r>
            <a:r>
              <a:rPr sz="1000" spc="-10" dirty="0">
                <a:latin typeface="Arial"/>
                <a:cs typeface="Arial"/>
              </a:rPr>
              <a:t>Environment and </a:t>
            </a:r>
            <a:r>
              <a:rPr sz="1000" spc="-5" dirty="0">
                <a:latin typeface="Arial"/>
                <a:cs typeface="Arial"/>
              </a:rPr>
              <a:t>a Java</a:t>
            </a:r>
            <a:r>
              <a:rPr sz="1000" spc="204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compiler.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511746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</a:t>
            </a:r>
            <a:r>
              <a:rPr sz="1000" b="1" spc="-10">
                <a:latin typeface="Arial"/>
                <a:cs typeface="Arial"/>
              </a:rPr>
              <a:t>: </a:t>
            </a:r>
            <a:endParaRPr lang="en-US" sz="1000" b="1" spc="-10">
              <a:latin typeface="Arial"/>
              <a:cs typeface="Arial"/>
            </a:endParaRPr>
          </a:p>
          <a:p>
            <a:pPr marL="12700" marR="5117465">
              <a:lnSpc>
                <a:spcPts val="1150"/>
              </a:lnSpc>
            </a:pPr>
            <a:r>
              <a:rPr sz="1000" spc="-5">
                <a:latin typeface="Arial"/>
                <a:cs typeface="Arial"/>
              </a:rPr>
              <a:t>D</a:t>
            </a:r>
            <a:r>
              <a:rPr lang="en-US" sz="1000" spc="-5">
                <a:latin typeface="Arial"/>
                <a:cs typeface="Arial"/>
              </a:rPr>
              <a:t>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 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C</a:t>
            </a:r>
            <a:r>
              <a:rPr lang="en-US" sz="1000" spc="-5">
                <a:latin typeface="Arial"/>
                <a:cs typeface="Arial"/>
              </a:rPr>
              <a:t>       </a:t>
            </a:r>
            <a:r>
              <a:rPr sz="1000" spc="-5">
                <a:latin typeface="Arial"/>
                <a:cs typeface="Arial"/>
              </a:rPr>
              <a:t> </a:t>
            </a:r>
            <a:endParaRPr lang="en-US" sz="1000" spc="-5">
              <a:latin typeface="Arial"/>
              <a:cs typeface="Arial"/>
            </a:endParaRPr>
          </a:p>
          <a:p>
            <a:pPr marL="12700" marR="5117465">
              <a:lnSpc>
                <a:spcPts val="1150"/>
              </a:lnSpc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10"/>
              </a:lnSpc>
            </a:pP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  <a:p>
            <a:pPr marL="12700" marR="65405">
              <a:lnSpc>
                <a:spcPts val="1100"/>
              </a:lnSpc>
              <a:spcBef>
                <a:spcPts val="75"/>
              </a:spcBef>
            </a:pPr>
            <a:r>
              <a:rPr sz="1000" spc="-5" dirty="0">
                <a:latin typeface="Arial"/>
                <a:cs typeface="Arial"/>
              </a:rPr>
              <a:t>Java </a:t>
            </a:r>
            <a:r>
              <a:rPr sz="1000" spc="-10" dirty="0">
                <a:latin typeface="Arial"/>
                <a:cs typeface="Arial"/>
              </a:rPr>
              <a:t>bytecodes help </a:t>
            </a:r>
            <a:r>
              <a:rPr sz="1000" spc="5" dirty="0">
                <a:latin typeface="Arial"/>
                <a:cs typeface="Arial"/>
              </a:rPr>
              <a:t>make </a:t>
            </a:r>
            <a:r>
              <a:rPr sz="1000" spc="-10" dirty="0">
                <a:latin typeface="Arial"/>
                <a:cs typeface="Arial"/>
              </a:rPr>
              <a:t>"write once, </a:t>
            </a:r>
            <a:r>
              <a:rPr sz="1000" spc="-5" dirty="0">
                <a:latin typeface="Arial"/>
                <a:cs typeface="Arial"/>
              </a:rPr>
              <a:t>run </a:t>
            </a:r>
            <a:r>
              <a:rPr sz="1000" spc="-15" dirty="0">
                <a:latin typeface="Arial"/>
                <a:cs typeface="Arial"/>
              </a:rPr>
              <a:t>anywhere" </a:t>
            </a:r>
            <a:r>
              <a:rPr sz="1000" spc="-10" dirty="0">
                <a:latin typeface="Arial"/>
                <a:cs typeface="Arial"/>
              </a:rPr>
              <a:t>possible. </a:t>
            </a:r>
            <a:r>
              <a:rPr sz="1000" spc="-15" dirty="0">
                <a:latin typeface="Arial"/>
                <a:cs typeface="Arial"/>
              </a:rPr>
              <a:t>You </a:t>
            </a:r>
            <a:r>
              <a:rPr sz="1000" spc="-5" dirty="0">
                <a:latin typeface="Arial"/>
                <a:cs typeface="Arial"/>
              </a:rPr>
              <a:t>can compile </a:t>
            </a:r>
            <a:r>
              <a:rPr sz="1000" spc="-15" dirty="0">
                <a:latin typeface="Arial"/>
                <a:cs typeface="Arial"/>
              </a:rPr>
              <a:t>your </a:t>
            </a:r>
            <a:r>
              <a:rPr sz="1000" spc="-10" dirty="0">
                <a:latin typeface="Arial"/>
                <a:cs typeface="Arial"/>
              </a:rPr>
              <a:t>program into bytecodes  </a:t>
            </a:r>
            <a:r>
              <a:rPr sz="1000" spc="-5" dirty="0">
                <a:latin typeface="Arial"/>
                <a:cs typeface="Arial"/>
              </a:rPr>
              <a:t>on </a:t>
            </a:r>
            <a:r>
              <a:rPr sz="1000" spc="-10" dirty="0">
                <a:latin typeface="Arial"/>
                <a:cs typeface="Arial"/>
              </a:rPr>
              <a:t>any platform </a:t>
            </a:r>
            <a:r>
              <a:rPr sz="1000" spc="-5" dirty="0">
                <a:latin typeface="Arial"/>
                <a:cs typeface="Arial"/>
              </a:rPr>
              <a:t>that </a:t>
            </a:r>
            <a:r>
              <a:rPr sz="1000" spc="-10" dirty="0">
                <a:latin typeface="Arial"/>
                <a:cs typeface="Arial"/>
              </a:rPr>
              <a:t>has </a:t>
            </a:r>
            <a:r>
              <a:rPr sz="1000" spc="-5" dirty="0">
                <a:latin typeface="Arial"/>
                <a:cs typeface="Arial"/>
              </a:rPr>
              <a:t>a Java compiler. </a:t>
            </a:r>
            <a:r>
              <a:rPr sz="1000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bytecodes </a:t>
            </a:r>
            <a:r>
              <a:rPr sz="1000" spc="-5" dirty="0">
                <a:latin typeface="Arial"/>
                <a:cs typeface="Arial"/>
              </a:rPr>
              <a:t>can </a:t>
            </a:r>
            <a:r>
              <a:rPr sz="1000" spc="-10" dirty="0">
                <a:latin typeface="Arial"/>
                <a:cs typeface="Arial"/>
              </a:rPr>
              <a:t>then be </a:t>
            </a:r>
            <a:r>
              <a:rPr sz="1000" spc="-5" dirty="0">
                <a:latin typeface="Arial"/>
                <a:cs typeface="Arial"/>
              </a:rPr>
              <a:t>run on </a:t>
            </a:r>
            <a:r>
              <a:rPr sz="1000" spc="-10" dirty="0">
                <a:latin typeface="Arial"/>
                <a:cs typeface="Arial"/>
              </a:rPr>
              <a:t>any </a:t>
            </a:r>
            <a:r>
              <a:rPr sz="1000" spc="-5" dirty="0">
                <a:latin typeface="Arial"/>
                <a:cs typeface="Arial"/>
              </a:rPr>
              <a:t>implementation of the Java  </a:t>
            </a:r>
            <a:r>
              <a:rPr sz="1000" spc="-10" dirty="0">
                <a:latin typeface="Arial"/>
                <a:cs typeface="Arial"/>
              </a:rPr>
              <a:t>VM. </a:t>
            </a:r>
            <a:r>
              <a:rPr sz="1000" spc="-5" dirty="0">
                <a:latin typeface="Arial"/>
                <a:cs typeface="Arial"/>
              </a:rPr>
              <a:t>That means that as </a:t>
            </a:r>
            <a:r>
              <a:rPr sz="1000" spc="-10" dirty="0">
                <a:latin typeface="Arial"/>
                <a:cs typeface="Arial"/>
              </a:rPr>
              <a:t>long </a:t>
            </a:r>
            <a:r>
              <a:rPr sz="1000" spc="-5" dirty="0">
                <a:latin typeface="Arial"/>
                <a:cs typeface="Arial"/>
              </a:rPr>
              <a:t>as a computer </a:t>
            </a:r>
            <a:r>
              <a:rPr sz="1000" spc="-10" dirty="0">
                <a:latin typeface="Arial"/>
                <a:cs typeface="Arial"/>
              </a:rPr>
              <a:t>has </a:t>
            </a:r>
            <a:r>
              <a:rPr sz="1000" spc="-5" dirty="0">
                <a:latin typeface="Arial"/>
                <a:cs typeface="Arial"/>
              </a:rPr>
              <a:t>a Java </a:t>
            </a:r>
            <a:r>
              <a:rPr sz="1000" spc="-10" dirty="0">
                <a:latin typeface="Arial"/>
                <a:cs typeface="Arial"/>
              </a:rPr>
              <a:t>VM, the </a:t>
            </a:r>
            <a:r>
              <a:rPr sz="1000" dirty="0">
                <a:latin typeface="Arial"/>
                <a:cs typeface="Arial"/>
              </a:rPr>
              <a:t>same </a:t>
            </a:r>
            <a:r>
              <a:rPr sz="1000" spc="-10" dirty="0">
                <a:latin typeface="Arial"/>
                <a:cs typeface="Arial"/>
              </a:rPr>
              <a:t>program </a:t>
            </a:r>
            <a:r>
              <a:rPr sz="1000" spc="-5" dirty="0">
                <a:latin typeface="Arial"/>
                <a:cs typeface="Arial"/>
              </a:rPr>
              <a:t>written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spc="-5" dirty="0">
                <a:latin typeface="Arial"/>
                <a:cs typeface="Arial"/>
              </a:rPr>
              <a:t>the Java  programming </a:t>
            </a:r>
            <a:r>
              <a:rPr sz="1000" spc="-10" dirty="0">
                <a:latin typeface="Arial"/>
                <a:cs typeface="Arial"/>
              </a:rPr>
              <a:t>language </a:t>
            </a:r>
            <a:r>
              <a:rPr sz="1000" spc="-5" dirty="0">
                <a:latin typeface="Arial"/>
                <a:cs typeface="Arial"/>
              </a:rPr>
              <a:t>can run on Windows </a:t>
            </a:r>
            <a:r>
              <a:rPr sz="1000" spc="-10" dirty="0">
                <a:latin typeface="Arial"/>
                <a:cs typeface="Arial"/>
              </a:rPr>
              <a:t>2000,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Solaris </a:t>
            </a:r>
            <a:r>
              <a:rPr sz="1000" spc="-5" dirty="0">
                <a:latin typeface="Arial"/>
                <a:cs typeface="Arial"/>
              </a:rPr>
              <a:t>workstation, </a:t>
            </a:r>
            <a:r>
              <a:rPr sz="1000" spc="-10" dirty="0">
                <a:latin typeface="Arial"/>
                <a:cs typeface="Arial"/>
              </a:rPr>
              <a:t>or </a:t>
            </a:r>
            <a:r>
              <a:rPr sz="1000" spc="-5" dirty="0">
                <a:latin typeface="Arial"/>
                <a:cs typeface="Arial"/>
              </a:rPr>
              <a:t>on an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iMac.</a:t>
            </a:r>
            <a:endParaRPr sz="1000">
              <a:latin typeface="Arial"/>
              <a:cs typeface="Arial"/>
            </a:endParaRPr>
          </a:p>
          <a:p>
            <a:pPr marL="12700" marR="1111885">
              <a:lnSpc>
                <a:spcPts val="2240"/>
              </a:lnSpc>
              <a:spcBef>
                <a:spcPts val="204"/>
              </a:spcBef>
            </a:pPr>
            <a:r>
              <a:rPr sz="1000" spc="-5" dirty="0">
                <a:latin typeface="Arial"/>
                <a:cs typeface="Arial"/>
              </a:rPr>
              <a:t>Reference: </a:t>
            </a:r>
            <a:r>
              <a:rPr sz="10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http://www.math.uni-hamburg.de/doc/java/tutorial/getStarted/intro/definition.html </a:t>
            </a:r>
            <a:r>
              <a:rPr sz="1000" spc="-1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67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875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7" y="915924"/>
            <a:ext cx="4858500" cy="2353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391966"/>
            <a:ext cx="367601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How </a:t>
            </a:r>
            <a:r>
              <a:rPr sz="1000" dirty="0">
                <a:latin typeface="Arial"/>
                <a:cs typeface="Arial"/>
              </a:rPr>
              <a:t>many </a:t>
            </a:r>
            <a:r>
              <a:rPr sz="1000" spc="-5" dirty="0">
                <a:latin typeface="Arial"/>
                <a:cs typeface="Arial"/>
              </a:rPr>
              <a:t>MarkList </a:t>
            </a:r>
            <a:r>
              <a:rPr sz="1000" spc="-10" dirty="0">
                <a:latin typeface="Arial"/>
                <a:cs typeface="Arial"/>
              </a:rPr>
              <a:t>instances are </a:t>
            </a:r>
            <a:r>
              <a:rPr sz="1000" spc="-5" dirty="0">
                <a:latin typeface="Arial"/>
                <a:cs typeface="Arial"/>
              </a:rPr>
              <a:t>created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dirty="0">
                <a:latin typeface="Arial"/>
                <a:cs typeface="Arial"/>
              </a:rPr>
              <a:t>memory </a:t>
            </a:r>
            <a:r>
              <a:rPr sz="1000" spc="-5" dirty="0">
                <a:latin typeface="Arial"/>
                <a:cs typeface="Arial"/>
              </a:rPr>
              <a:t>at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55397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68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10" y="6006084"/>
            <a:ext cx="5571749" cy="3220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80338"/>
            <a:ext cx="173418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Area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6.0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Area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3.0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61214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69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22" y="3494532"/>
            <a:ext cx="4219949" cy="2295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641" y="5912573"/>
            <a:ext cx="6346190" cy="297688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88900" marR="55880">
              <a:lnSpc>
                <a:spcPts val="1160"/>
              </a:lnSpc>
              <a:spcBef>
                <a:spcPts val="16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code fragments can </a:t>
            </a:r>
            <a:r>
              <a:rPr sz="1000" spc="-10" dirty="0">
                <a:latin typeface="Arial"/>
                <a:cs typeface="Arial"/>
              </a:rPr>
              <a:t>be independently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 </a:t>
            </a:r>
            <a:r>
              <a:rPr sz="1000" spc="-5" dirty="0">
                <a:latin typeface="Arial"/>
                <a:cs typeface="Arial"/>
              </a:rPr>
              <a:t>n1 to </a:t>
            </a:r>
            <a:r>
              <a:rPr sz="1000" spc="-10" dirty="0">
                <a:latin typeface="Arial"/>
                <a:cs typeface="Arial"/>
              </a:rPr>
              <a:t>enable </a:t>
            </a:r>
            <a:r>
              <a:rPr sz="1000" spc="-5" dirty="0">
                <a:latin typeface="Arial"/>
                <a:cs typeface="Arial"/>
              </a:rPr>
              <a:t>the code to print </a:t>
            </a:r>
            <a:r>
              <a:rPr sz="1000" spc="-5" dirty="0">
                <a:latin typeface="Courier New"/>
                <a:cs typeface="Courier New"/>
              </a:rPr>
              <a:t>One</a:t>
            </a:r>
            <a:r>
              <a:rPr sz="1000" spc="-5" dirty="0">
                <a:latin typeface="Arial"/>
                <a:cs typeface="Arial"/>
              </a:rPr>
              <a:t>? (Choose  three.)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9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byte x =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short x =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String x =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"1";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long x =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1;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double x =</a:t>
            </a:r>
            <a:r>
              <a:rPr sz="1000" dirty="0">
                <a:latin typeface="Courier New"/>
                <a:cs typeface="Courier New"/>
              </a:rPr>
              <a:t> 1;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Integer x = </a:t>
            </a:r>
            <a:r>
              <a:rPr sz="1000" spc="-10" dirty="0">
                <a:latin typeface="Courier New"/>
                <a:cs typeface="Courier New"/>
              </a:rPr>
              <a:t>new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Integer("1");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250">
              <a:latin typeface="Courier New"/>
              <a:cs typeface="Courier New"/>
            </a:endParaRPr>
          </a:p>
          <a:p>
            <a:pPr marL="88900" marR="498792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10" dirty="0">
                <a:latin typeface="Arial"/>
                <a:cs typeface="Arial"/>
              </a:rPr>
              <a:t>ABF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70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715000" cy="1972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870695"/>
            <a:ext cx="3569970" cy="2707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True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false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True</a:t>
            </a:r>
            <a:r>
              <a:rPr sz="1000" spc="-10" dirty="0">
                <a:latin typeface="Arial"/>
                <a:cs typeface="Arial"/>
              </a:rPr>
              <a:t> null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NullPointerException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runtime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2448560">
              <a:lnSpc>
                <a:spcPts val="1150"/>
              </a:lnSpc>
            </a:pP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Correct Answer: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A  </a:t>
            </a:r>
            <a:r>
              <a:rPr lang="en-US" sz="1000" spc="-5" dirty="0" smtClean="0">
                <a:solidFill>
                  <a:srgbClr val="FF0000"/>
                </a:solidFill>
                <a:latin typeface="Arial"/>
                <a:cs typeface="Arial"/>
              </a:rPr>
              <a:t>=&gt; B </a:t>
            </a:r>
          </a:p>
          <a:p>
            <a:pPr marL="12700" marR="2448560">
              <a:lnSpc>
                <a:spcPts val="1150"/>
              </a:lnSpc>
            </a:pPr>
            <a:r>
              <a:rPr sz="1000" b="1" spc="-10" dirty="0" smtClean="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71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following </a:t>
            </a:r>
            <a:r>
              <a:rPr sz="1000" spc="-5" dirty="0">
                <a:latin typeface="Arial"/>
                <a:cs typeface="Arial"/>
              </a:rPr>
              <a:t>code for the classes </a:t>
            </a:r>
            <a:r>
              <a:rPr sz="1000" spc="-10" dirty="0">
                <a:latin typeface="Arial"/>
                <a:cs typeface="Arial"/>
              </a:rPr>
              <a:t>MyException and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Test: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2371" y="5699458"/>
            <a:ext cx="5658345" cy="26106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216874"/>
            <a:ext cx="1079500" cy="101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Either A or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2317115" cy="16389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E. A compile </a:t>
            </a:r>
            <a:r>
              <a:rPr sz="1000" dirty="0">
                <a:latin typeface="Arial"/>
                <a:cs typeface="Arial"/>
              </a:rPr>
              <a:t>time </a:t>
            </a:r>
            <a:r>
              <a:rPr sz="1000" spc="-10" dirty="0">
                <a:latin typeface="Arial"/>
                <a:cs typeface="Arial"/>
              </a:rPr>
              <a:t>error </a:t>
            </a:r>
            <a:r>
              <a:rPr sz="1000" spc="-5" dirty="0">
                <a:latin typeface="Arial"/>
                <a:cs typeface="Arial"/>
              </a:rPr>
              <a:t>occurs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100">
              <a:latin typeface="Arial"/>
              <a:cs typeface="Arial"/>
            </a:endParaRPr>
          </a:p>
          <a:p>
            <a:pPr marL="12700" marR="119507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72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535935"/>
            <a:ext cx="5134356" cy="3686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6345428"/>
            <a:ext cx="3166110" cy="27806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myStr: </a:t>
            </a:r>
            <a:r>
              <a:rPr sz="1000" spc="-10" dirty="0">
                <a:latin typeface="Arial"/>
                <a:cs typeface="Arial"/>
              </a:rPr>
              <a:t>9009, </a:t>
            </a:r>
            <a:r>
              <a:rPr sz="1000" spc="-5" dirty="0">
                <a:latin typeface="Arial"/>
                <a:cs typeface="Arial"/>
              </a:rPr>
              <a:t>myNum: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9009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myStr: </a:t>
            </a:r>
            <a:r>
              <a:rPr sz="1000" spc="-10" dirty="0">
                <a:latin typeface="Arial"/>
                <a:cs typeface="Arial"/>
              </a:rPr>
              <a:t>7007, </a:t>
            </a:r>
            <a:r>
              <a:rPr sz="1000" spc="-5" dirty="0">
                <a:latin typeface="Arial"/>
                <a:cs typeface="Arial"/>
              </a:rPr>
              <a:t>myNum: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7007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myStr: </a:t>
            </a:r>
            <a:r>
              <a:rPr sz="1000" spc="-10" dirty="0">
                <a:latin typeface="Arial"/>
                <a:cs typeface="Arial"/>
              </a:rPr>
              <a:t>7007, </a:t>
            </a:r>
            <a:r>
              <a:rPr sz="1000" spc="-5" dirty="0">
                <a:latin typeface="Arial"/>
                <a:cs typeface="Arial"/>
              </a:rPr>
              <a:t>myNum: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9009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037714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73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are benefits </a:t>
            </a:r>
            <a:r>
              <a:rPr sz="1000" spc="-5" dirty="0">
                <a:latin typeface="Arial"/>
                <a:cs typeface="Arial"/>
              </a:rPr>
              <a:t>of polymorphism? (Choose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Faster code at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5032375" cy="21926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8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More efficient code at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8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More </a:t>
            </a:r>
            <a:r>
              <a:rPr sz="1000" spc="-10" dirty="0">
                <a:latin typeface="Arial"/>
                <a:cs typeface="Arial"/>
              </a:rPr>
              <a:t>dynamic </a:t>
            </a:r>
            <a:r>
              <a:rPr sz="1000" spc="-5" dirty="0">
                <a:latin typeface="Arial"/>
                <a:cs typeface="Arial"/>
              </a:rPr>
              <a:t>code at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More flexible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reusable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code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2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Code that is protected </a:t>
            </a:r>
            <a:r>
              <a:rPr sz="1000" spc="-5" dirty="0">
                <a:latin typeface="Arial"/>
                <a:cs typeface="Arial"/>
              </a:rPr>
              <a:t>from </a:t>
            </a:r>
            <a:r>
              <a:rPr sz="1000" spc="-10" dirty="0">
                <a:latin typeface="Arial"/>
                <a:cs typeface="Arial"/>
              </a:rPr>
              <a:t>extension by other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classes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81952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Reference: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https://w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ww.cs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.princeton.edu/cour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s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es/arc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hi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ve/fall98/cs441/mainus/node5.html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74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3066288"/>
            <a:ext cx="2943594" cy="11338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323079"/>
            <a:ext cx="3534410" cy="24834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1:2:3:4:5: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1:2:3: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5" dirty="0">
                <a:latin typeface="Courier New"/>
                <a:cs typeface="Courier New"/>
              </a:rPr>
              <a:t>ArrayOutOfBoundsException </a:t>
            </a:r>
            <a:r>
              <a:rPr sz="1000" spc="-5" dirty="0">
                <a:latin typeface="Arial"/>
                <a:cs typeface="Arial"/>
              </a:rPr>
              <a:t>is thrown at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2700" marR="241236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75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2" y="775716"/>
            <a:ext cx="4181849" cy="3115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013670"/>
            <a:ext cx="158305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true:true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true:false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false:true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false:false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45402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76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following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classes: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3" y="775716"/>
            <a:ext cx="3838948" cy="36012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499914"/>
            <a:ext cx="5165725" cy="2828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options </a:t>
            </a:r>
            <a:r>
              <a:rPr sz="1000" spc="-5" dirty="0">
                <a:latin typeface="Arial"/>
                <a:cs typeface="Arial"/>
              </a:rPr>
              <a:t>fail </a:t>
            </a:r>
            <a:r>
              <a:rPr sz="1000" spc="-10" dirty="0">
                <a:latin typeface="Arial"/>
                <a:cs typeface="Arial"/>
              </a:rPr>
              <a:t>to </a:t>
            </a:r>
            <a:r>
              <a:rPr sz="1000" spc="-5" dirty="0">
                <a:latin typeface="Arial"/>
                <a:cs typeface="Arial"/>
              </a:rPr>
              <a:t>compile </a:t>
            </a:r>
            <a:r>
              <a:rPr sz="1000" spc="-10" dirty="0">
                <a:latin typeface="Arial"/>
                <a:cs typeface="Arial"/>
              </a:rPr>
              <a:t>when placed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</a:t>
            </a:r>
            <a:r>
              <a:rPr sz="1000" spc="-5" dirty="0">
                <a:latin typeface="Arial"/>
                <a:cs typeface="Arial"/>
              </a:rPr>
              <a:t>n1 of the main method? (Choose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employee.salary </a:t>
            </a:r>
            <a:r>
              <a:rPr sz="1000" spc="-5" dirty="0">
                <a:latin typeface="Arial"/>
                <a:cs typeface="Arial"/>
              </a:rPr>
              <a:t>=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50_000;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director.salary =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80_000;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employee.budget </a:t>
            </a:r>
            <a:r>
              <a:rPr sz="1000" spc="-5" dirty="0">
                <a:latin typeface="Arial"/>
                <a:cs typeface="Arial"/>
              </a:rPr>
              <a:t>=</a:t>
            </a:r>
            <a:r>
              <a:rPr sz="1000" spc="-10" dirty="0">
                <a:latin typeface="Arial"/>
                <a:cs typeface="Arial"/>
              </a:rPr>
              <a:t> 200_000;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manager.budget </a:t>
            </a:r>
            <a:r>
              <a:rPr sz="1000" spc="-5" dirty="0">
                <a:latin typeface="Arial"/>
                <a:cs typeface="Arial"/>
              </a:rPr>
              <a:t>=</a:t>
            </a:r>
            <a:r>
              <a:rPr sz="1000" spc="-10" dirty="0">
                <a:latin typeface="Arial"/>
                <a:cs typeface="Arial"/>
              </a:rPr>
              <a:t> 1_000_000;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manager.stockOption =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500;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director.stockOptions =</a:t>
            </a:r>
            <a:r>
              <a:rPr sz="1000" spc="-10" dirty="0">
                <a:latin typeface="Arial"/>
                <a:cs typeface="Arial"/>
              </a:rPr>
              <a:t> 1_000;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95287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10" dirty="0">
                <a:latin typeface="Arial"/>
                <a:cs typeface="Arial"/>
              </a:rPr>
              <a:t>CE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77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one </a:t>
            </a:r>
            <a:r>
              <a:rPr sz="1000" spc="-5" dirty="0">
                <a:latin typeface="Arial"/>
                <a:cs typeface="Arial"/>
              </a:rPr>
              <a:t>of the </a:t>
            </a:r>
            <a:r>
              <a:rPr sz="1000" spc="-10" dirty="0">
                <a:latin typeface="Arial"/>
                <a:cs typeface="Arial"/>
              </a:rPr>
              <a:t>following </a:t>
            </a:r>
            <a:r>
              <a:rPr sz="1000" spc="-5" dirty="0">
                <a:latin typeface="Arial"/>
                <a:cs typeface="Arial"/>
              </a:rPr>
              <a:t>code examples uses valid Java</a:t>
            </a:r>
            <a:r>
              <a:rPr sz="1000" spc="-10" dirty="0">
                <a:latin typeface="Arial"/>
                <a:cs typeface="Arial"/>
              </a:rPr>
              <a:t> syntax?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8591" y="918610"/>
            <a:ext cx="5191125" cy="53537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6556527"/>
            <a:ext cx="4090035" cy="22660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9679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Reference: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</a:rPr>
              <a:t>https://docs.oracle.com/javase/tutorial/getStarted/application/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 78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Given the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code</a:t>
            </a:r>
            <a:r>
              <a:rPr sz="10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fragment: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0536" y="918591"/>
            <a:ext cx="5029542" cy="1543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765577"/>
            <a:ext cx="1684559" cy="25513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 </a:t>
            </a:r>
            <a:r>
              <a:rPr sz="1000" spc="-10" dirty="0">
                <a:latin typeface="Arial"/>
                <a:cs typeface="Arial"/>
              </a:rPr>
              <a:t>1324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 </a:t>
            </a:r>
            <a:r>
              <a:rPr sz="1000" spc="-10" dirty="0">
                <a:latin typeface="Arial"/>
                <a:cs typeface="Arial"/>
              </a:rPr>
              <a:t>2313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</a:t>
            </a:r>
            <a:r>
              <a:rPr sz="1000" spc="20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3142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</a:t>
            </a:r>
            <a:r>
              <a:rPr sz="1000" spc="204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4231</a:t>
            </a:r>
            <a:endParaRPr lang="en-US"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lang="en-US" sz="1000" dirty="0">
                <a:latin typeface="Arial"/>
                <a:cs typeface="Arial"/>
              </a:rPr>
              <a:t>E. 2413</a:t>
            </a:r>
            <a:endParaRPr sz="1100" dirty="0"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</a:t>
            </a:r>
            <a:r>
              <a:rPr lang="en-US" sz="1000" b="1" spc="-5" dirty="0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 E</a:t>
            </a: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endParaRPr lang="en-US" sz="1000" b="1" spc="-5" dirty="0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79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103" y="5522609"/>
            <a:ext cx="4419247" cy="34388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116" y="918605"/>
            <a:ext cx="4419600" cy="34388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623371"/>
            <a:ext cx="1734185" cy="297709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n1.</a:t>
            </a:r>
            <a:endParaRPr sz="1000">
              <a:latin typeface="Arial"/>
              <a:cs typeface="Arial"/>
            </a:endParaRPr>
          </a:p>
          <a:p>
            <a:pPr marL="212090" marR="991869" indent="-200025">
              <a:lnSpc>
                <a:spcPts val="1100"/>
              </a:lnSpc>
              <a:spcBef>
                <a:spcPts val="31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i</a:t>
            </a:r>
            <a:r>
              <a:rPr sz="1000" spc="-5" dirty="0">
                <a:latin typeface="Arial"/>
                <a:cs typeface="Arial"/>
              </a:rPr>
              <a:t>ti</a:t>
            </a:r>
            <a:r>
              <a:rPr sz="1000" spc="-15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l</a:t>
            </a:r>
            <a:r>
              <a:rPr sz="1000" spc="-20" dirty="0">
                <a:latin typeface="Arial"/>
                <a:cs typeface="Arial"/>
              </a:rPr>
              <a:t>i</a:t>
            </a:r>
            <a:r>
              <a:rPr sz="1000" spc="-25" dirty="0">
                <a:latin typeface="Arial"/>
                <a:cs typeface="Arial"/>
              </a:rPr>
              <a:t>z</a:t>
            </a:r>
            <a:r>
              <a:rPr sz="1000" spc="-10" dirty="0">
                <a:latin typeface="Arial"/>
                <a:cs typeface="Arial"/>
              </a:rPr>
              <a:t>ed  </a:t>
            </a:r>
            <a:r>
              <a:rPr sz="1000" spc="-5" dirty="0">
                <a:latin typeface="Arial"/>
                <a:cs typeface="Arial"/>
              </a:rPr>
              <a:t>Started  In</a:t>
            </a:r>
            <a:r>
              <a:rPr sz="1000" spc="-15" dirty="0">
                <a:latin typeface="Arial"/>
                <a:cs typeface="Arial"/>
              </a:rPr>
              <a:t>i</a:t>
            </a:r>
            <a:r>
              <a:rPr sz="1000" spc="-5" dirty="0">
                <a:latin typeface="Arial"/>
                <a:cs typeface="Arial"/>
              </a:rPr>
              <a:t>ti</a:t>
            </a:r>
            <a:r>
              <a:rPr sz="1000" spc="-15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l</a:t>
            </a:r>
            <a:r>
              <a:rPr sz="1000" spc="-20" dirty="0">
                <a:latin typeface="Arial"/>
                <a:cs typeface="Arial"/>
              </a:rPr>
              <a:t>i</a:t>
            </a:r>
            <a:r>
              <a:rPr sz="1000" spc="-25" dirty="0">
                <a:latin typeface="Arial"/>
                <a:cs typeface="Arial"/>
              </a:rPr>
              <a:t>z</a:t>
            </a:r>
            <a:r>
              <a:rPr sz="1000" spc="-10" dirty="0">
                <a:latin typeface="Arial"/>
                <a:cs typeface="Arial"/>
              </a:rPr>
              <a:t>ed</a:t>
            </a:r>
            <a:endParaRPr sz="1000">
              <a:latin typeface="Arial"/>
              <a:cs typeface="Arial"/>
            </a:endParaRPr>
          </a:p>
          <a:p>
            <a:pPr marL="212090" marR="991869" indent="-200025">
              <a:lnSpc>
                <a:spcPts val="1100"/>
              </a:lnSpc>
              <a:spcBef>
                <a:spcPts val="30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In</a:t>
            </a:r>
            <a:r>
              <a:rPr sz="1000" spc="-15" dirty="0">
                <a:latin typeface="Arial"/>
                <a:cs typeface="Arial"/>
              </a:rPr>
              <a:t>i</a:t>
            </a:r>
            <a:r>
              <a:rPr sz="1000" spc="-5" dirty="0">
                <a:latin typeface="Arial"/>
                <a:cs typeface="Arial"/>
              </a:rPr>
              <a:t>ti</a:t>
            </a:r>
            <a:r>
              <a:rPr sz="1000" spc="-15" dirty="0">
                <a:latin typeface="Arial"/>
                <a:cs typeface="Arial"/>
              </a:rPr>
              <a:t>a</a:t>
            </a:r>
            <a:r>
              <a:rPr sz="1000" spc="-10" dirty="0">
                <a:latin typeface="Arial"/>
                <a:cs typeface="Arial"/>
              </a:rPr>
              <a:t>l</a:t>
            </a:r>
            <a:r>
              <a:rPr sz="1000" spc="-20" dirty="0">
                <a:latin typeface="Arial"/>
                <a:cs typeface="Arial"/>
              </a:rPr>
              <a:t>i</a:t>
            </a:r>
            <a:r>
              <a:rPr sz="1000" spc="-25" dirty="0">
                <a:latin typeface="Arial"/>
                <a:cs typeface="Arial"/>
              </a:rPr>
              <a:t>z</a:t>
            </a:r>
            <a:r>
              <a:rPr sz="1000" spc="-10" dirty="0">
                <a:latin typeface="Arial"/>
                <a:cs typeface="Arial"/>
              </a:rPr>
              <a:t>ed  </a:t>
            </a:r>
            <a:r>
              <a:rPr sz="1000" spc="-5" dirty="0">
                <a:latin typeface="Arial"/>
                <a:cs typeface="Arial"/>
              </a:rPr>
              <a:t>Started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7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61214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QUESTION</a:t>
            </a:r>
            <a:r>
              <a:rPr sz="1000" b="1" spc="-1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000" b="1" spc="-5" dirty="0">
                <a:solidFill>
                  <a:srgbClr val="FF0000"/>
                </a:solidFill>
                <a:latin typeface="Arial"/>
                <a:cs typeface="Arial"/>
              </a:rPr>
              <a:t>9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solidFill>
                  <a:srgbClr val="FF0000"/>
                </a:solidFill>
                <a:latin typeface="Arial"/>
                <a:cs typeface="Arial"/>
              </a:rPr>
              <a:t>Given these two</a:t>
            </a:r>
            <a:r>
              <a:rPr sz="1000" spc="-5" dirty="0">
                <a:solidFill>
                  <a:srgbClr val="FF0000"/>
                </a:solidFill>
                <a:latin typeface="Arial"/>
                <a:cs typeface="Arial"/>
              </a:rPr>
              <a:t> classes:</a:t>
            </a:r>
            <a:endParaRPr sz="100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641" y="740193"/>
            <a:ext cx="2281555" cy="2865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AutoNum type="alphaUcPeriod"/>
              <a:tabLst>
                <a:tab pos="2889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 runtime.</a:t>
            </a:r>
            <a:endParaRPr sz="1000">
              <a:latin typeface="Arial"/>
              <a:cs typeface="Arial"/>
            </a:endParaRPr>
          </a:p>
          <a:p>
            <a:pPr marL="288290" marR="1147445" indent="-200025">
              <a:lnSpc>
                <a:spcPts val="1060"/>
              </a:lnSpc>
              <a:spcBef>
                <a:spcPts val="23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10" dirty="0">
                <a:latin typeface="Courier New"/>
                <a:cs typeface="Courier New"/>
              </a:rPr>
              <a:t>In</a:t>
            </a:r>
            <a:r>
              <a:rPr sz="1000" dirty="0">
                <a:latin typeface="Courier New"/>
                <a:cs typeface="Courier New"/>
              </a:rPr>
              <a:t>i</a:t>
            </a:r>
            <a:r>
              <a:rPr sz="1000" spc="-10" dirty="0">
                <a:latin typeface="Courier New"/>
                <a:cs typeface="Courier New"/>
              </a:rPr>
              <a:t>ti</a:t>
            </a:r>
            <a:r>
              <a:rPr sz="1000" dirty="0">
                <a:latin typeface="Courier New"/>
                <a:cs typeface="Courier New"/>
              </a:rPr>
              <a:t>a</a:t>
            </a:r>
            <a:r>
              <a:rPr sz="1000" spc="-10" dirty="0">
                <a:latin typeface="Courier New"/>
                <a:cs typeface="Courier New"/>
              </a:rPr>
              <a:t>li</a:t>
            </a:r>
            <a:r>
              <a:rPr sz="1000" dirty="0">
                <a:latin typeface="Courier New"/>
                <a:cs typeface="Courier New"/>
              </a:rPr>
              <a:t>z</a:t>
            </a:r>
            <a:r>
              <a:rPr sz="1000" spc="-10" dirty="0">
                <a:latin typeface="Courier New"/>
                <a:cs typeface="Courier New"/>
              </a:rPr>
              <a:t>ed  </a:t>
            </a:r>
            <a:r>
              <a:rPr sz="1000" spc="-5" dirty="0">
                <a:latin typeface="Courier New"/>
                <a:cs typeface="Courier New"/>
              </a:rPr>
              <a:t>Started  </a:t>
            </a:r>
            <a:r>
              <a:rPr sz="1000" spc="-10" dirty="0">
                <a:latin typeface="Courier New"/>
                <a:cs typeface="Courier New"/>
              </a:rPr>
              <a:t>In</a:t>
            </a:r>
            <a:r>
              <a:rPr sz="1000" dirty="0">
                <a:latin typeface="Courier New"/>
                <a:cs typeface="Courier New"/>
              </a:rPr>
              <a:t>i</a:t>
            </a:r>
            <a:r>
              <a:rPr sz="1000" spc="-10" dirty="0">
                <a:latin typeface="Courier New"/>
                <a:cs typeface="Courier New"/>
              </a:rPr>
              <a:t>ti</a:t>
            </a:r>
            <a:r>
              <a:rPr sz="1000" dirty="0">
                <a:latin typeface="Courier New"/>
                <a:cs typeface="Courier New"/>
              </a:rPr>
              <a:t>a</a:t>
            </a:r>
            <a:r>
              <a:rPr sz="1000" spc="-10" dirty="0">
                <a:latin typeface="Courier New"/>
                <a:cs typeface="Courier New"/>
              </a:rPr>
              <a:t>li</a:t>
            </a:r>
            <a:r>
              <a:rPr sz="1000" dirty="0">
                <a:latin typeface="Courier New"/>
                <a:cs typeface="Courier New"/>
              </a:rPr>
              <a:t>z</a:t>
            </a:r>
            <a:r>
              <a:rPr sz="1000" spc="-10" dirty="0">
                <a:latin typeface="Courier New"/>
                <a:cs typeface="Courier New"/>
              </a:rPr>
              <a:t>ed</a:t>
            </a:r>
            <a:endParaRPr sz="1000">
              <a:latin typeface="Courier New"/>
              <a:cs typeface="Courier New"/>
            </a:endParaRPr>
          </a:p>
          <a:p>
            <a:pPr marL="288290" marR="1147445" indent="-200025">
              <a:lnSpc>
                <a:spcPts val="1060"/>
              </a:lnSpc>
              <a:spcBef>
                <a:spcPts val="27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10" dirty="0">
                <a:latin typeface="Courier New"/>
                <a:cs typeface="Courier New"/>
              </a:rPr>
              <a:t>In</a:t>
            </a:r>
            <a:r>
              <a:rPr sz="1000" dirty="0">
                <a:latin typeface="Courier New"/>
                <a:cs typeface="Courier New"/>
              </a:rPr>
              <a:t>i</a:t>
            </a:r>
            <a:r>
              <a:rPr sz="1000" spc="-10" dirty="0">
                <a:latin typeface="Courier New"/>
                <a:cs typeface="Courier New"/>
              </a:rPr>
              <a:t>ti</a:t>
            </a:r>
            <a:r>
              <a:rPr sz="1000" dirty="0">
                <a:latin typeface="Courier New"/>
                <a:cs typeface="Courier New"/>
              </a:rPr>
              <a:t>a</a:t>
            </a:r>
            <a:r>
              <a:rPr sz="1000" spc="-10" dirty="0">
                <a:latin typeface="Courier New"/>
                <a:cs typeface="Courier New"/>
              </a:rPr>
              <a:t>li</a:t>
            </a:r>
            <a:r>
              <a:rPr sz="1000" dirty="0">
                <a:latin typeface="Courier New"/>
                <a:cs typeface="Courier New"/>
              </a:rPr>
              <a:t>z</a:t>
            </a:r>
            <a:r>
              <a:rPr sz="1000" spc="-10" dirty="0">
                <a:latin typeface="Courier New"/>
                <a:cs typeface="Courier New"/>
              </a:rPr>
              <a:t>ed  </a:t>
            </a:r>
            <a:r>
              <a:rPr sz="1000" spc="-5" dirty="0">
                <a:latin typeface="Courier New"/>
                <a:cs typeface="Courier New"/>
              </a:rPr>
              <a:t>Started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235"/>
              </a:spcBef>
              <a:buAutoNum type="alphaUcPeriod"/>
              <a:tabLst>
                <a:tab pos="2889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88900" marR="107632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80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2725" y="3882205"/>
            <a:ext cx="5292347" cy="22129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7641" y="6410947"/>
            <a:ext cx="2793365" cy="2675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Answer = 0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Invalid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calculation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889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n1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889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5" dirty="0">
                <a:latin typeface="Courier New"/>
                <a:cs typeface="Courier New"/>
              </a:rPr>
              <a:t>line</a:t>
            </a:r>
            <a:r>
              <a:rPr sz="1000" spc="-3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n2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889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5" dirty="0">
                <a:latin typeface="Courier New"/>
                <a:cs typeface="Courier New"/>
              </a:rPr>
              <a:t>line </a:t>
            </a:r>
            <a:r>
              <a:rPr sz="1000" dirty="0">
                <a:latin typeface="Courier New"/>
                <a:cs typeface="Courier New"/>
              </a:rPr>
              <a:t>n1 </a:t>
            </a:r>
            <a:r>
              <a:rPr sz="1000" spc="-10" dirty="0">
                <a:latin typeface="Arial"/>
                <a:cs typeface="Arial"/>
              </a:rPr>
              <a:t>and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line2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88900" marR="15963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81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37664" y="918578"/>
            <a:ext cx="4867972" cy="42858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327421"/>
            <a:ext cx="1431925" cy="2707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</a:t>
            </a:r>
            <a:r>
              <a:rPr sz="1000" spc="-10" dirty="0">
                <a:latin typeface="Arial"/>
                <a:cs typeface="Arial"/>
              </a:rPr>
              <a:t>100 200 </a:t>
            </a:r>
            <a:r>
              <a:rPr sz="1000" spc="-5" dirty="0">
                <a:latin typeface="Arial"/>
                <a:cs typeface="Arial"/>
              </a:rPr>
              <a:t>: 0 0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: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</a:t>
            </a:r>
            <a:r>
              <a:rPr sz="1000" spc="-10" dirty="0">
                <a:latin typeface="Arial"/>
                <a:cs typeface="Arial"/>
              </a:rPr>
              <a:t>100 200 </a:t>
            </a:r>
            <a:r>
              <a:rPr sz="1000" spc="-5" dirty="0">
                <a:latin typeface="Arial"/>
                <a:cs typeface="Arial"/>
              </a:rPr>
              <a:t>: </a:t>
            </a:r>
            <a:r>
              <a:rPr sz="1000" spc="-10" dirty="0">
                <a:latin typeface="Arial"/>
                <a:cs typeface="Arial"/>
              </a:rPr>
              <a:t>100 </a:t>
            </a:r>
            <a:r>
              <a:rPr sz="1000" spc="-5" dirty="0">
                <a:latin typeface="Arial"/>
                <a:cs typeface="Arial"/>
              </a:rPr>
              <a:t>0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: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</a:t>
            </a:r>
            <a:r>
              <a:rPr sz="1000" spc="-10" dirty="0">
                <a:latin typeface="Arial"/>
                <a:cs typeface="Arial"/>
              </a:rPr>
              <a:t>100 200 </a:t>
            </a:r>
            <a:r>
              <a:rPr sz="1000" spc="-5" dirty="0">
                <a:latin typeface="Arial"/>
                <a:cs typeface="Arial"/>
              </a:rPr>
              <a:t>: </a:t>
            </a:r>
            <a:r>
              <a:rPr sz="1000" spc="-10" dirty="0">
                <a:latin typeface="Arial"/>
                <a:cs typeface="Arial"/>
              </a:rPr>
              <a:t>100 200</a:t>
            </a:r>
            <a:r>
              <a:rPr sz="1000" spc="-5" dirty="0">
                <a:latin typeface="Arial"/>
                <a:cs typeface="Arial"/>
              </a:rPr>
              <a:t> :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0 0 : </a:t>
            </a:r>
            <a:r>
              <a:rPr sz="1000" spc="-10" dirty="0">
                <a:latin typeface="Arial"/>
                <a:cs typeface="Arial"/>
              </a:rPr>
              <a:t>100 </a:t>
            </a:r>
            <a:r>
              <a:rPr sz="1000" spc="-5" dirty="0">
                <a:latin typeface="Arial"/>
                <a:cs typeface="Arial"/>
              </a:rPr>
              <a:t>0 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A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</a:t>
            </a:r>
            <a:r>
              <a:rPr sz="1000" b="1" spc="-5" dirty="0">
                <a:latin typeface="Arial"/>
                <a:cs typeface="Arial"/>
              </a:rPr>
              <a:t>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82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029931" cy="2753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7641" y="4242244"/>
            <a:ext cx="1537335" cy="29876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00025" marR="935990" indent="-200025" algn="r">
              <a:lnSpc>
                <a:spcPts val="1130"/>
              </a:lnSpc>
              <a:buFont typeface="Arial"/>
              <a:buAutoNum type="alphaUcPeriod"/>
              <a:tabLst>
                <a:tab pos="200025" algn="l"/>
              </a:tabLst>
            </a:pPr>
            <a:r>
              <a:rPr sz="1000" spc="-5" dirty="0">
                <a:latin typeface="Courier New"/>
                <a:cs typeface="Courier New"/>
              </a:rPr>
              <a:t>a,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</a:t>
            </a:r>
            <a:endParaRPr sz="1000">
              <a:latin typeface="Courier New"/>
              <a:cs typeface="Courier New"/>
            </a:endParaRPr>
          </a:p>
          <a:p>
            <a:pPr marR="935990" algn="r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i,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i</a:t>
            </a:r>
            <a:endParaRPr sz="1000">
              <a:latin typeface="Courier New"/>
              <a:cs typeface="Courier New"/>
            </a:endParaRPr>
          </a:p>
          <a:p>
            <a:pPr marL="200025" marR="935990" indent="-200025" algn="r">
              <a:lnSpc>
                <a:spcPts val="1130"/>
              </a:lnSpc>
              <a:spcBef>
                <a:spcPts val="145"/>
              </a:spcBef>
              <a:buFont typeface="Arial"/>
              <a:buAutoNum type="alphaUcPeriod" startAt="2"/>
              <a:tabLst>
                <a:tab pos="200025" algn="l"/>
              </a:tabLst>
            </a:pPr>
            <a:r>
              <a:rPr sz="1000" spc="-5" dirty="0">
                <a:latin typeface="Courier New"/>
                <a:cs typeface="Courier New"/>
              </a:rPr>
              <a:t>a,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</a:t>
            </a:r>
            <a:endParaRPr sz="1000">
              <a:latin typeface="Courier New"/>
              <a:cs typeface="Courier New"/>
            </a:endParaRPr>
          </a:p>
          <a:p>
            <a:pPr marR="935990" algn="r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o,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o</a:t>
            </a:r>
            <a:endParaRPr sz="1000">
              <a:latin typeface="Courier New"/>
              <a:cs typeface="Courier New"/>
            </a:endParaRPr>
          </a:p>
          <a:p>
            <a:pPr marL="200025" marR="935990" indent="-200025" algn="r">
              <a:lnSpc>
                <a:spcPts val="1130"/>
              </a:lnSpc>
              <a:spcBef>
                <a:spcPts val="140"/>
              </a:spcBef>
              <a:buFont typeface="Arial"/>
              <a:buAutoNum type="alphaUcPeriod" startAt="3"/>
              <a:tabLst>
                <a:tab pos="200025" algn="l"/>
              </a:tabLst>
            </a:pPr>
            <a:r>
              <a:rPr sz="1000" spc="-5" dirty="0">
                <a:latin typeface="Courier New"/>
                <a:cs typeface="Courier New"/>
              </a:rPr>
              <a:t>e,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</a:t>
            </a:r>
            <a:endParaRPr sz="1000">
              <a:latin typeface="Courier New"/>
              <a:cs typeface="Courier New"/>
            </a:endParaRPr>
          </a:p>
          <a:p>
            <a:pPr marR="935990" algn="r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i,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i</a:t>
            </a:r>
            <a:endParaRPr sz="1000">
              <a:latin typeface="Courier New"/>
              <a:cs typeface="Courier New"/>
            </a:endParaRPr>
          </a:p>
          <a:p>
            <a:pPr marL="200025" marR="935990" indent="-200025" algn="r">
              <a:lnSpc>
                <a:spcPts val="1130"/>
              </a:lnSpc>
              <a:spcBef>
                <a:spcPts val="145"/>
              </a:spcBef>
              <a:buFont typeface="Arial"/>
              <a:buAutoNum type="alphaUcPeriod" startAt="4"/>
              <a:tabLst>
                <a:tab pos="200025" algn="l"/>
              </a:tabLst>
            </a:pPr>
            <a:r>
              <a:rPr sz="1000" spc="-5" dirty="0">
                <a:latin typeface="Courier New"/>
                <a:cs typeface="Courier New"/>
              </a:rPr>
              <a:t>a,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a</a:t>
            </a:r>
            <a:endParaRPr sz="1000">
              <a:latin typeface="Courier New"/>
              <a:cs typeface="Courier New"/>
            </a:endParaRPr>
          </a:p>
          <a:p>
            <a:pPr marR="935990" algn="r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o,</a:t>
            </a:r>
            <a:r>
              <a:rPr sz="1000" spc="-1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o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>
              <a:latin typeface="Courier New"/>
              <a:cs typeface="Courier New"/>
            </a:endParaRPr>
          </a:p>
          <a:p>
            <a:pPr marL="88900" marR="33909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83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27" y="7368540"/>
            <a:ext cx="4820400" cy="914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5741" y="8405862"/>
            <a:ext cx="2393950" cy="822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 result </a:t>
            </a:r>
            <a:r>
              <a:rPr sz="1000" spc="-10" dirty="0">
                <a:latin typeface="Arial"/>
                <a:cs typeface="Arial"/>
              </a:rPr>
              <a:t>if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integer aVar is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9?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50190" indent="-200025">
              <a:lnSpc>
                <a:spcPct val="100000"/>
              </a:lnSpc>
              <a:buAutoNum type="alphaUcPeriod"/>
              <a:tabLst>
                <a:tab pos="2508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50190" indent="-200025">
              <a:lnSpc>
                <a:spcPct val="100000"/>
              </a:lnSpc>
              <a:spcBef>
                <a:spcPts val="85"/>
              </a:spcBef>
              <a:buFont typeface="Arial"/>
              <a:buAutoNum type="alphaUcPeriod"/>
              <a:tabLst>
                <a:tab pos="250825" algn="l"/>
              </a:tabLst>
            </a:pPr>
            <a:r>
              <a:rPr sz="1000" spc="-5" dirty="0">
                <a:latin typeface="Courier New"/>
                <a:cs typeface="Courier New"/>
              </a:rPr>
              <a:t>10 Hello </a:t>
            </a:r>
            <a:r>
              <a:rPr sz="1000" spc="-10" dirty="0">
                <a:latin typeface="Courier New"/>
                <a:cs typeface="Courier New"/>
              </a:rPr>
              <a:t>Universe!</a:t>
            </a:r>
            <a:endParaRPr sz="1000">
              <a:latin typeface="Courier New"/>
              <a:cs typeface="Courier New"/>
            </a:endParaRPr>
          </a:p>
          <a:p>
            <a:pPr marL="2501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50825" algn="l"/>
              </a:tabLst>
            </a:pPr>
            <a:r>
              <a:rPr sz="1000" spc="-5" dirty="0">
                <a:latin typeface="Courier New"/>
                <a:cs typeface="Courier New"/>
              </a:rPr>
              <a:t>10 Hello </a:t>
            </a:r>
            <a:r>
              <a:rPr sz="1000" spc="-10" dirty="0">
                <a:latin typeface="Courier New"/>
                <a:cs typeface="Courier New"/>
              </a:rPr>
              <a:t>World!</a:t>
            </a:r>
            <a:endParaRPr sz="10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431925" cy="16529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7" baseline="-5555" dirty="0">
                <a:latin typeface="Arial"/>
                <a:cs typeface="Arial"/>
              </a:rPr>
              <a:t>D. </a:t>
            </a:r>
            <a:r>
              <a:rPr sz="1000" spc="-5" dirty="0">
                <a:latin typeface="Courier New"/>
                <a:cs typeface="Courier New"/>
              </a:rPr>
              <a:t>9 Hello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World!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00">
              <a:latin typeface="Courier New"/>
              <a:cs typeface="Courier New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28116" y="2612135"/>
            <a:ext cx="4267200" cy="1371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220997"/>
            <a:ext cx="1431925" cy="265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11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8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9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17045" y="7144332"/>
            <a:ext cx="5370510" cy="12887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8706149"/>
            <a:ext cx="149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commands: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16" y="775716"/>
            <a:ext cx="1523999" cy="380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7641" y="1364932"/>
            <a:ext cx="3042285" cy="288732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 dirty="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1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null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true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false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false </a:t>
            </a:r>
            <a:r>
              <a:rPr sz="1000" spc="-10" dirty="0">
                <a:latin typeface="Courier New"/>
                <a:cs typeface="Courier New"/>
              </a:rPr>
              <a:t>false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true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true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889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ClassCastException</a:t>
            </a:r>
            <a:r>
              <a:rPr sz="1000" spc="-3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thrown at runtime.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 dirty="0">
              <a:highlight>
                <a:srgbClr val="FFFF00"/>
              </a:highlight>
              <a:latin typeface="Arial"/>
              <a:cs typeface="Arial"/>
            </a:endParaRPr>
          </a:p>
          <a:p>
            <a:pPr marL="88900" marR="183705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C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</a:t>
            </a:r>
            <a:r>
              <a:rPr sz="1000" b="1" spc="-5" dirty="0">
                <a:latin typeface="Arial"/>
                <a:cs typeface="Arial"/>
              </a:rPr>
              <a:t>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86</a:t>
            </a:r>
            <a:endParaRPr sz="10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16" y="4311033"/>
            <a:ext cx="3734528" cy="2247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40383" y="6911340"/>
            <a:ext cx="260095" cy="3224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5360" y="7328916"/>
            <a:ext cx="3045011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5360" y="7812023"/>
            <a:ext cx="665655" cy="331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6394259"/>
            <a:ext cx="1188720" cy="19958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Arial"/>
              <a:cs typeface="Arial"/>
            </a:endParaRPr>
          </a:p>
          <a:p>
            <a:pPr marL="12700" marR="5080">
              <a:lnSpc>
                <a:spcPct val="115999"/>
              </a:lnSpc>
            </a:pPr>
            <a:r>
              <a:rPr sz="1000" spc="-5" dirty="0">
                <a:latin typeface="Arial"/>
                <a:cs typeface="Arial"/>
              </a:rPr>
              <a:t>A. </a:t>
            </a:r>
            <a:r>
              <a:rPr sz="1000" spc="-10" dirty="0">
                <a:latin typeface="Arial"/>
                <a:cs typeface="Arial"/>
              </a:rPr>
              <a:t>Compilation fails.  </a:t>
            </a: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000" spc="-5" dirty="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360" y="8247888"/>
            <a:ext cx="644434" cy="3340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3841" y="8799121"/>
            <a:ext cx="1126490" cy="46990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891095"/>
            <a:ext cx="1431925" cy="3194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>
              <a:lnSpc>
                <a:spcPts val="1120"/>
              </a:lnSpc>
              <a:spcBef>
                <a:spcPts val="200"/>
              </a:spcBef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9595" y="1208532"/>
            <a:ext cx="5511120" cy="3628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964646"/>
            <a:ext cx="4427220" cy="26174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87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5" dirty="0">
                <a:latin typeface="Arial"/>
                <a:cs typeface="Arial"/>
              </a:rPr>
              <a:t>will </a:t>
            </a:r>
            <a:r>
              <a:rPr sz="1000" spc="-5" dirty="0">
                <a:latin typeface="Arial"/>
                <a:cs typeface="Arial"/>
              </a:rPr>
              <a:t>empty the </a:t>
            </a:r>
            <a:r>
              <a:rPr sz="1000" spc="-10" dirty="0">
                <a:latin typeface="Arial"/>
                <a:cs typeface="Arial"/>
              </a:rPr>
              <a:t>contents </a:t>
            </a:r>
            <a:r>
              <a:rPr sz="1000" spc="-5" dirty="0">
                <a:latin typeface="Arial"/>
                <a:cs typeface="Arial"/>
              </a:rPr>
              <a:t>of a </a:t>
            </a:r>
            <a:r>
              <a:rPr sz="1000" spc="-10" dirty="0">
                <a:latin typeface="Arial"/>
                <a:cs typeface="Arial"/>
              </a:rPr>
              <a:t>StringBuilder </a:t>
            </a:r>
            <a:r>
              <a:rPr sz="1000" spc="-5" dirty="0">
                <a:latin typeface="Arial"/>
                <a:cs typeface="Arial"/>
              </a:rPr>
              <a:t>variable named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sb?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sb. </a:t>
            </a:r>
            <a:r>
              <a:rPr sz="1000" spc="-10" dirty="0">
                <a:latin typeface="Arial"/>
                <a:cs typeface="Arial"/>
              </a:rPr>
              <a:t>deleteAll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();</a:t>
            </a: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sb. </a:t>
            </a:r>
            <a:r>
              <a:rPr sz="1000" spc="-10" dirty="0">
                <a:latin typeface="Arial"/>
                <a:cs typeface="Arial"/>
              </a:rPr>
              <a:t>delete </a:t>
            </a:r>
            <a:r>
              <a:rPr sz="1000" spc="-5" dirty="0">
                <a:latin typeface="Arial"/>
                <a:cs typeface="Arial"/>
              </a:rPr>
              <a:t>(0, sb. </a:t>
            </a:r>
            <a:r>
              <a:rPr sz="1000" spc="-10" dirty="0">
                <a:latin typeface="Arial"/>
                <a:cs typeface="Arial"/>
              </a:rPr>
              <a:t>size </a:t>
            </a:r>
            <a:r>
              <a:rPr sz="1000" spc="-5" dirty="0">
                <a:latin typeface="Arial"/>
                <a:cs typeface="Arial"/>
              </a:rPr>
              <a:t>()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);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sb. </a:t>
            </a:r>
            <a:r>
              <a:rPr sz="1000" spc="-10" dirty="0">
                <a:latin typeface="Arial"/>
                <a:cs typeface="Arial"/>
              </a:rPr>
              <a:t>delete </a:t>
            </a:r>
            <a:r>
              <a:rPr sz="1000" spc="-5" dirty="0">
                <a:latin typeface="Arial"/>
                <a:cs typeface="Arial"/>
              </a:rPr>
              <a:t>(0, sb. </a:t>
            </a:r>
            <a:r>
              <a:rPr sz="1000" spc="-10" dirty="0">
                <a:latin typeface="Arial"/>
                <a:cs typeface="Arial"/>
              </a:rPr>
              <a:t>length </a:t>
            </a:r>
            <a:r>
              <a:rPr sz="1000" spc="-5" dirty="0">
                <a:latin typeface="Arial"/>
                <a:cs typeface="Arial"/>
              </a:rPr>
              <a:t>()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);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sb. removeAll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dirty="0">
                <a:latin typeface="Arial"/>
                <a:cs typeface="Arial"/>
              </a:rPr>
              <a:t>();</a:t>
            </a: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32981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88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3886958" cy="1981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5360" y="3380232"/>
            <a:ext cx="5715739" cy="3806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3825240"/>
            <a:ext cx="5029576" cy="3806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2517" y="4270247"/>
            <a:ext cx="5658577" cy="38135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3039808"/>
            <a:ext cx="2632075" cy="1837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 can replace the </a:t>
            </a:r>
            <a:r>
              <a:rPr sz="1000" spc="-10" dirty="0">
                <a:latin typeface="Arial"/>
                <a:cs typeface="Arial"/>
              </a:rPr>
              <a:t>if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block?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1564" y="4735067"/>
            <a:ext cx="5639171" cy="3813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5335016"/>
            <a:ext cx="143192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0353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89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42840" y="6794109"/>
            <a:ext cx="3490473" cy="1296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3841" y="8332749"/>
            <a:ext cx="13430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 code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17483" y="917372"/>
            <a:ext cx="5387162" cy="31872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5360" y="4777740"/>
            <a:ext cx="2209800" cy="219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5052059"/>
            <a:ext cx="3657600" cy="2194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360" y="5326379"/>
            <a:ext cx="3886570" cy="2282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4429709"/>
            <a:ext cx="4951730" cy="1330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 14, enables </a:t>
            </a:r>
            <a:r>
              <a:rPr sz="1000" spc="-5" dirty="0">
                <a:latin typeface="Arial"/>
                <a:cs typeface="Arial"/>
              </a:rPr>
              <a:t>the code to print </a:t>
            </a:r>
            <a:r>
              <a:rPr sz="1000" spc="-5" dirty="0">
                <a:latin typeface="Courier New"/>
                <a:cs typeface="Courier New"/>
              </a:rPr>
              <a:t>Mike</a:t>
            </a:r>
            <a:r>
              <a:rPr sz="1000" spc="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Found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5618988"/>
            <a:ext cx="3123820" cy="4006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6247904"/>
            <a:ext cx="3936365" cy="276860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281432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switch </a:t>
            </a:r>
            <a:r>
              <a:rPr sz="1000" spc="-5" dirty="0">
                <a:latin typeface="Arial"/>
                <a:cs typeface="Arial"/>
              </a:rPr>
              <a:t>statement?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 must </a:t>
            </a:r>
            <a:r>
              <a:rPr sz="1000" spc="-10" dirty="0">
                <a:latin typeface="Arial"/>
                <a:cs typeface="Arial"/>
              </a:rPr>
              <a:t>contain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default </a:t>
            </a:r>
            <a:r>
              <a:rPr sz="1000" spc="-5" dirty="0">
                <a:latin typeface="Arial"/>
                <a:cs typeface="Arial"/>
              </a:rPr>
              <a:t>section.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break statement, at </a:t>
            </a:r>
            <a:r>
              <a:rPr sz="1000" spc="-10" dirty="0">
                <a:latin typeface="Arial"/>
                <a:cs typeface="Arial"/>
              </a:rPr>
              <a:t>the end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each </a:t>
            </a:r>
            <a:r>
              <a:rPr sz="1000" spc="-5" dirty="0">
                <a:latin typeface="Arial"/>
                <a:cs typeface="Arial"/>
              </a:rPr>
              <a:t>case block,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mandatory.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Its case </a:t>
            </a:r>
            <a:r>
              <a:rPr sz="1000" spc="-10" dirty="0">
                <a:latin typeface="Arial"/>
                <a:cs typeface="Arial"/>
              </a:rPr>
              <a:t>label </a:t>
            </a:r>
            <a:r>
              <a:rPr sz="1000" spc="-5" dirty="0">
                <a:latin typeface="Arial"/>
                <a:cs typeface="Arial"/>
              </a:rPr>
              <a:t>literals can be changed at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Its expression must </a:t>
            </a:r>
            <a:r>
              <a:rPr sz="1000" spc="-10" dirty="0">
                <a:latin typeface="Arial"/>
                <a:cs typeface="Arial"/>
              </a:rPr>
              <a:t>evaluate to </a:t>
            </a: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single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value.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80733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4648200" cy="746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Reference: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u="sng" spc="-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2"/>
              </a:rPr>
              <a:t>http://www.dummies.com/programming/java/switch-statements-in-java/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04764" y="1776505"/>
            <a:ext cx="5549080" cy="4567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6476479"/>
            <a:ext cx="1678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98760" y="6838903"/>
            <a:ext cx="5645866" cy="6094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1141" y="7582903"/>
            <a:ext cx="4276725" cy="10293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0">
              <a:lnSpc>
                <a:spcPts val="115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this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output:</a:t>
            </a:r>
            <a:endParaRPr sz="1000">
              <a:latin typeface="Arial"/>
              <a:cs typeface="Arial"/>
            </a:endParaRPr>
          </a:p>
          <a:p>
            <a:pPr marL="25400">
              <a:lnSpc>
                <a:spcPts val="1105"/>
              </a:lnSpc>
            </a:pPr>
            <a:r>
              <a:rPr sz="1000" spc="-10" dirty="0">
                <a:latin typeface="Arial"/>
                <a:cs typeface="Arial"/>
              </a:rPr>
              <a:t>Canine 60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Long</a:t>
            </a:r>
            <a:endParaRPr sz="1000">
              <a:latin typeface="Arial"/>
              <a:cs typeface="Arial"/>
            </a:endParaRPr>
          </a:p>
          <a:p>
            <a:pPr marL="2540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Feline </a:t>
            </a:r>
            <a:r>
              <a:rPr sz="1000" spc="-10" dirty="0">
                <a:latin typeface="Arial"/>
                <a:cs typeface="Arial"/>
              </a:rPr>
              <a:t>80 Short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8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modifications </a:t>
            </a:r>
            <a:r>
              <a:rPr sz="1000" spc="-10" dirty="0">
                <a:latin typeface="Arial"/>
                <a:cs typeface="Arial"/>
              </a:rPr>
              <a:t>enable </a:t>
            </a:r>
            <a:r>
              <a:rPr sz="1000" spc="-5" dirty="0">
                <a:latin typeface="Arial"/>
                <a:cs typeface="Arial"/>
              </a:rPr>
              <a:t>the code to print </a:t>
            </a:r>
            <a:r>
              <a:rPr sz="1000" spc="-10" dirty="0">
                <a:latin typeface="Arial"/>
                <a:cs typeface="Arial"/>
              </a:rPr>
              <a:t>this output? </a:t>
            </a:r>
            <a:r>
              <a:rPr sz="1000" spc="-5" dirty="0">
                <a:latin typeface="Arial"/>
                <a:cs typeface="Arial"/>
              </a:rPr>
              <a:t>(Choose</a:t>
            </a:r>
            <a:r>
              <a:rPr sz="1000" spc="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5400">
              <a:lnSpc>
                <a:spcPct val="100000"/>
              </a:lnSpc>
            </a:pPr>
            <a:r>
              <a:rPr sz="1500" spc="-7" baseline="-5555" dirty="0">
                <a:latin typeface="Arial"/>
                <a:cs typeface="Arial"/>
              </a:rPr>
              <a:t>A. </a:t>
            </a:r>
            <a:r>
              <a:rPr sz="1000" spc="-5" dirty="0">
                <a:latin typeface="Courier New"/>
                <a:cs typeface="Courier New"/>
              </a:rPr>
              <a:t>. Replace line n1</a:t>
            </a:r>
            <a:r>
              <a:rPr sz="1000" spc="8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with: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51573" y="8618219"/>
            <a:ext cx="1905347" cy="3815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82498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7" baseline="-5555" dirty="0">
                <a:latin typeface="Arial"/>
                <a:cs typeface="Arial"/>
              </a:rPr>
              <a:t>B. </a:t>
            </a:r>
            <a:r>
              <a:rPr sz="1000" spc="-5" dirty="0">
                <a:latin typeface="Courier New"/>
                <a:cs typeface="Courier New"/>
              </a:rPr>
              <a:t>Replace line n1</a:t>
            </a:r>
            <a:r>
              <a:rPr sz="1000" spc="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with: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1004380"/>
            <a:ext cx="1981940" cy="371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1380236"/>
            <a:ext cx="182498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7" baseline="-5555" dirty="0">
                <a:latin typeface="Arial"/>
                <a:cs typeface="Arial"/>
              </a:rPr>
              <a:t>C. </a:t>
            </a:r>
            <a:r>
              <a:rPr sz="1000" spc="-5" dirty="0">
                <a:latin typeface="Courier New"/>
                <a:cs typeface="Courier New"/>
              </a:rPr>
              <a:t>Replace line n2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with: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1563624"/>
            <a:ext cx="2134355" cy="381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2017255"/>
            <a:ext cx="182498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7" baseline="-5555" dirty="0">
                <a:latin typeface="Arial"/>
                <a:cs typeface="Arial"/>
              </a:rPr>
              <a:t>D. </a:t>
            </a:r>
            <a:r>
              <a:rPr sz="1000" spc="-5" dirty="0">
                <a:latin typeface="Courier New"/>
                <a:cs typeface="Courier New"/>
              </a:rPr>
              <a:t>Replace line n1</a:t>
            </a:r>
            <a:r>
              <a:rPr sz="1000" spc="-2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with: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2276855"/>
            <a:ext cx="1981200" cy="3810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2701569"/>
            <a:ext cx="1824989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500" spc="-7" baseline="-5555" dirty="0">
                <a:latin typeface="Arial"/>
                <a:cs typeface="Arial"/>
              </a:rPr>
              <a:t>E. </a:t>
            </a:r>
            <a:r>
              <a:rPr sz="1000" spc="-5" dirty="0">
                <a:latin typeface="Courier New"/>
                <a:cs typeface="Courier New"/>
              </a:rPr>
              <a:t>Replace line n2</a:t>
            </a:r>
            <a:r>
              <a:rPr sz="1000" spc="3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with: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1586" y="2884932"/>
            <a:ext cx="2134329" cy="38129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3841" y="3523018"/>
            <a:ext cx="144843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24193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63349" y="5117617"/>
            <a:ext cx="5316279" cy="34373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3841" y="8896646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725158" cy="26388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556533"/>
            <a:ext cx="6147435" cy="1782445"/>
          </a:xfrm>
          <a:prstGeom prst="rect">
            <a:avLst/>
          </a:prstGeom>
        </p:spPr>
        <p:txBody>
          <a:bodyPr vert="horz" wrap="square" lIns="0" tIns="20320" rIns="0" bIns="0" rtlCol="0">
            <a:spAutoFit/>
          </a:bodyPr>
          <a:lstStyle/>
          <a:p>
            <a:pPr marL="12700" marR="273685">
              <a:lnSpc>
                <a:spcPct val="94500"/>
              </a:lnSpc>
              <a:spcBef>
                <a:spcPts val="160"/>
              </a:spcBef>
            </a:pPr>
            <a:r>
              <a:rPr sz="1000" spc="-10" dirty="0">
                <a:latin typeface="Arial"/>
                <a:cs typeface="Arial"/>
              </a:rPr>
              <a:t>Any </a:t>
            </a:r>
            <a:r>
              <a:rPr sz="1000" spc="-5" dirty="0">
                <a:latin typeface="Arial"/>
                <a:cs typeface="Arial"/>
              </a:rPr>
              <a:t>amount of </a:t>
            </a:r>
            <a:r>
              <a:rPr sz="1000" spc="-10" dirty="0">
                <a:latin typeface="Arial"/>
                <a:cs typeface="Arial"/>
              </a:rPr>
              <a:t>electricity used </a:t>
            </a:r>
            <a:r>
              <a:rPr sz="1000" spc="-5" dirty="0">
                <a:latin typeface="Arial"/>
                <a:cs typeface="Arial"/>
              </a:rPr>
              <a:t>by a customer (represented by an </a:t>
            </a:r>
            <a:r>
              <a:rPr sz="1000" spc="-10" dirty="0">
                <a:latin typeface="Arial"/>
                <a:cs typeface="Arial"/>
              </a:rPr>
              <a:t>instance </a:t>
            </a:r>
            <a:r>
              <a:rPr sz="1000" spc="-5" dirty="0">
                <a:latin typeface="Arial"/>
                <a:cs typeface="Arial"/>
              </a:rPr>
              <a:t>of the Customer class) </a:t>
            </a:r>
            <a:r>
              <a:rPr sz="1000" dirty="0">
                <a:latin typeface="Arial"/>
                <a:cs typeface="Arial"/>
              </a:rPr>
              <a:t>must  </a:t>
            </a:r>
            <a:r>
              <a:rPr sz="1000" spc="-10" dirty="0">
                <a:latin typeface="Arial"/>
                <a:cs typeface="Arial"/>
              </a:rPr>
              <a:t>contribute to </a:t>
            </a:r>
            <a:r>
              <a:rPr sz="1000" spc="-5" dirty="0">
                <a:latin typeface="Arial"/>
                <a:cs typeface="Arial"/>
              </a:rPr>
              <a:t>the customer's </a:t>
            </a:r>
            <a:r>
              <a:rPr sz="1000" spc="-10" dirty="0">
                <a:latin typeface="Arial"/>
                <a:cs typeface="Arial"/>
              </a:rPr>
              <a:t>bill (represented </a:t>
            </a:r>
            <a:r>
              <a:rPr sz="1000" spc="-5" dirty="0">
                <a:latin typeface="Arial"/>
                <a:cs typeface="Arial"/>
              </a:rPr>
              <a:t>by the </a:t>
            </a:r>
            <a:r>
              <a:rPr sz="1000" dirty="0">
                <a:latin typeface="Arial"/>
                <a:cs typeface="Arial"/>
              </a:rPr>
              <a:t>member </a:t>
            </a:r>
            <a:r>
              <a:rPr sz="1000" spc="-10" dirty="0">
                <a:latin typeface="Arial"/>
                <a:cs typeface="Arial"/>
              </a:rPr>
              <a:t>variable bill) </a:t>
            </a:r>
            <a:r>
              <a:rPr sz="1000" spc="-5" dirty="0">
                <a:latin typeface="Arial"/>
                <a:cs typeface="Arial"/>
              </a:rPr>
              <a:t>through the </a:t>
            </a:r>
            <a:r>
              <a:rPr sz="1000" spc="-5" dirty="0">
                <a:latin typeface="Courier New"/>
                <a:cs typeface="Courier New"/>
              </a:rPr>
              <a:t>useElectricity 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 marR="5080">
              <a:lnSpc>
                <a:spcPts val="1160"/>
              </a:lnSpc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instance </a:t>
            </a:r>
            <a:r>
              <a:rPr sz="1000" spc="-5" dirty="0">
                <a:latin typeface="Arial"/>
                <a:cs typeface="Arial"/>
              </a:rPr>
              <a:t>of the </a:t>
            </a:r>
            <a:r>
              <a:rPr sz="1000" spc="-5" dirty="0">
                <a:latin typeface="Courier New"/>
                <a:cs typeface="Courier New"/>
              </a:rPr>
              <a:t>Customer </a:t>
            </a:r>
            <a:r>
              <a:rPr sz="1000" spc="-5" dirty="0">
                <a:latin typeface="Arial"/>
                <a:cs typeface="Arial"/>
              </a:rPr>
              <a:t>class should </a:t>
            </a:r>
            <a:r>
              <a:rPr sz="1000" spc="-10" dirty="0">
                <a:latin typeface="Arial"/>
                <a:cs typeface="Arial"/>
              </a:rPr>
              <a:t>never </a:t>
            </a:r>
            <a:r>
              <a:rPr sz="1000" spc="-5" dirty="0">
                <a:latin typeface="Arial"/>
                <a:cs typeface="Arial"/>
              </a:rPr>
              <a:t>be </a:t>
            </a:r>
            <a:r>
              <a:rPr sz="1000" spc="-10" dirty="0">
                <a:latin typeface="Arial"/>
                <a:cs typeface="Arial"/>
              </a:rPr>
              <a:t>able </a:t>
            </a:r>
            <a:r>
              <a:rPr sz="1000" spc="-5" dirty="0">
                <a:latin typeface="Arial"/>
                <a:cs typeface="Arial"/>
              </a:rPr>
              <a:t>to tamper </a:t>
            </a:r>
            <a:r>
              <a:rPr sz="1000" spc="-10" dirty="0">
                <a:latin typeface="Arial"/>
                <a:cs typeface="Arial"/>
              </a:rPr>
              <a:t>with </a:t>
            </a:r>
            <a:r>
              <a:rPr sz="1000" spc="-5" dirty="0">
                <a:latin typeface="Arial"/>
                <a:cs typeface="Arial"/>
              </a:rPr>
              <a:t>or </a:t>
            </a:r>
            <a:r>
              <a:rPr sz="1000" spc="-10" dirty="0">
                <a:latin typeface="Arial"/>
                <a:cs typeface="Arial"/>
              </a:rPr>
              <a:t>decrease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value of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member  </a:t>
            </a:r>
            <a:r>
              <a:rPr sz="1000" spc="-10" dirty="0">
                <a:latin typeface="Arial"/>
                <a:cs typeface="Arial"/>
              </a:rPr>
              <a:t>variable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bill</a:t>
            </a:r>
            <a:r>
              <a:rPr sz="1000" spc="-5" dirty="0"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0"/>
              </a:lnSpc>
              <a:spcBef>
                <a:spcPts val="1040"/>
              </a:spcBef>
            </a:pPr>
            <a:r>
              <a:rPr sz="1000" spc="-10" dirty="0">
                <a:latin typeface="Arial"/>
                <a:cs typeface="Arial"/>
              </a:rPr>
              <a:t>How </a:t>
            </a:r>
            <a:r>
              <a:rPr sz="1000" spc="-5" dirty="0">
                <a:latin typeface="Arial"/>
                <a:cs typeface="Arial"/>
              </a:rPr>
              <a:t>should </a:t>
            </a:r>
            <a:r>
              <a:rPr sz="1000" spc="-20" dirty="0">
                <a:latin typeface="Arial"/>
                <a:cs typeface="Arial"/>
              </a:rPr>
              <a:t>you </a:t>
            </a:r>
            <a:r>
              <a:rPr sz="1000" spc="-10" dirty="0">
                <a:latin typeface="Arial"/>
                <a:cs typeface="Arial"/>
              </a:rPr>
              <a:t>write </a:t>
            </a:r>
            <a:r>
              <a:rPr sz="1000" spc="-5" dirty="0">
                <a:latin typeface="Arial"/>
                <a:cs typeface="Arial"/>
              </a:rPr>
              <a:t>methods in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spc="-5" dirty="0">
                <a:latin typeface="Courier New"/>
                <a:cs typeface="Courier New"/>
              </a:rPr>
              <a:t>ElectricAccount </a:t>
            </a:r>
            <a:r>
              <a:rPr sz="1000" spc="-5" dirty="0">
                <a:latin typeface="Arial"/>
                <a:cs typeface="Arial"/>
              </a:rPr>
              <a:t>class at </a:t>
            </a:r>
            <a:r>
              <a:rPr sz="1000" spc="-5" dirty="0">
                <a:latin typeface="Courier New"/>
                <a:cs typeface="Courier New"/>
              </a:rPr>
              <a:t>line </a:t>
            </a:r>
            <a:r>
              <a:rPr sz="1000" dirty="0">
                <a:latin typeface="Courier New"/>
                <a:cs typeface="Courier New"/>
              </a:rPr>
              <a:t>n1</a:t>
            </a:r>
            <a:r>
              <a:rPr sz="1000" spc="-24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so that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member </a:t>
            </a:r>
            <a:r>
              <a:rPr sz="1000" spc="-10" dirty="0">
                <a:latin typeface="Arial"/>
                <a:cs typeface="Arial"/>
              </a:rPr>
              <a:t>variable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80"/>
              </a:lnSpc>
            </a:pPr>
            <a:r>
              <a:rPr sz="1000" spc="-5" dirty="0">
                <a:latin typeface="Courier New"/>
                <a:cs typeface="Courier New"/>
              </a:rPr>
              <a:t>bill</a:t>
            </a:r>
            <a:r>
              <a:rPr sz="1000" spc="-24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15" dirty="0">
                <a:latin typeface="Arial"/>
                <a:cs typeface="Arial"/>
              </a:rPr>
              <a:t>always </a:t>
            </a:r>
            <a:r>
              <a:rPr sz="1000" spc="-10" dirty="0">
                <a:latin typeface="Arial"/>
                <a:cs typeface="Arial"/>
              </a:rPr>
              <a:t>equal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the value of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member </a:t>
            </a:r>
            <a:r>
              <a:rPr sz="1000" spc="-10" dirty="0">
                <a:latin typeface="Arial"/>
                <a:cs typeface="Arial"/>
              </a:rPr>
              <a:t>variable </a:t>
            </a:r>
            <a:r>
              <a:rPr sz="1000" spc="-5" dirty="0">
                <a:latin typeface="Arial"/>
                <a:cs typeface="Arial"/>
              </a:rPr>
              <a:t>kwh </a:t>
            </a:r>
            <a:r>
              <a:rPr sz="1000" spc="-10" dirty="0">
                <a:latin typeface="Arial"/>
                <a:cs typeface="Arial"/>
              </a:rPr>
              <a:t>multiplied by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member </a:t>
            </a:r>
            <a:r>
              <a:rPr sz="1000" spc="-10" dirty="0">
                <a:latin typeface="Arial"/>
                <a:cs typeface="Arial"/>
              </a:rPr>
              <a:t>variable </a:t>
            </a:r>
            <a:r>
              <a:rPr sz="1000" spc="-5" dirty="0">
                <a:latin typeface="Courier New"/>
                <a:cs typeface="Courier New"/>
              </a:rPr>
              <a:t>rate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85"/>
              </a:spcBef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5360" y="5196840"/>
            <a:ext cx="3467100" cy="723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5940018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5975603"/>
            <a:ext cx="3933444" cy="11338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7128789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7164323"/>
            <a:ext cx="3781044" cy="11338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5360" y="969263"/>
            <a:ext cx="1296150" cy="4480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707555"/>
            <a:ext cx="1139190" cy="90678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500" spc="-7" baseline="-5555" dirty="0">
                <a:latin typeface="Arial"/>
                <a:cs typeface="Arial"/>
              </a:rPr>
              <a:t>A. </a:t>
            </a:r>
            <a:r>
              <a:rPr sz="1000" spc="-5" dirty="0">
                <a:latin typeface="Courier New"/>
                <a:cs typeface="Courier New"/>
              </a:rPr>
              <a:t>Invalid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Name</a:t>
            </a:r>
            <a:endParaRPr sz="10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5360" y="1472183"/>
            <a:ext cx="1295400" cy="8378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2338793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2374392"/>
            <a:ext cx="534088" cy="609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3164789"/>
            <a:ext cx="144843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1940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6017" y="4855292"/>
            <a:ext cx="5459927" cy="3477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8754849"/>
            <a:ext cx="54102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Test.java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23347" y="775716"/>
            <a:ext cx="5153753" cy="1904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850832"/>
            <a:ext cx="2500630" cy="6667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 marL="12700" marR="5715">
              <a:lnSpc>
                <a:spcPct val="121000"/>
              </a:lnSpc>
              <a:spcBef>
                <a:spcPts val="950"/>
              </a:spcBef>
            </a:pPr>
            <a:r>
              <a:rPr sz="1000" spc="-5" dirty="0">
                <a:latin typeface="Arial"/>
                <a:cs typeface="Arial"/>
              </a:rPr>
              <a:t>A. </a:t>
            </a: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in the </a:t>
            </a:r>
            <a:r>
              <a:rPr sz="1000" spc="-5" dirty="0">
                <a:latin typeface="Courier New"/>
                <a:cs typeface="Courier New"/>
              </a:rPr>
              <a:t>Employee</a:t>
            </a:r>
            <a:r>
              <a:rPr sz="1000" spc="-260" dirty="0">
                <a:latin typeface="Courier New"/>
                <a:cs typeface="Courier New"/>
              </a:rPr>
              <a:t> </a:t>
            </a:r>
            <a:r>
              <a:rPr sz="1000" dirty="0">
                <a:latin typeface="Arial"/>
                <a:cs typeface="Arial"/>
              </a:rPr>
              <a:t>class.  </a:t>
            </a: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5360" y="3375659"/>
            <a:ext cx="1752229" cy="6099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4033532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4069079"/>
            <a:ext cx="1667255" cy="6103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4685347"/>
            <a:ext cx="3628390" cy="1864995"/>
          </a:xfrm>
          <a:prstGeom prst="rect">
            <a:avLst/>
          </a:prstGeom>
        </p:spPr>
        <p:txBody>
          <a:bodyPr vert="horz" wrap="square" lIns="0" tIns="4445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350"/>
              </a:spcBef>
              <a:buAutoNum type="alphaUcPeriod" startAt="4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in the </a:t>
            </a:r>
            <a:r>
              <a:rPr sz="1000" spc="-5" dirty="0">
                <a:latin typeface="Courier New"/>
                <a:cs typeface="Courier New"/>
              </a:rPr>
              <a:t>Test</a:t>
            </a:r>
            <a:r>
              <a:rPr sz="1000" spc="-335" dirty="0">
                <a:latin typeface="Courier New"/>
                <a:cs typeface="Courier New"/>
              </a:rPr>
              <a:t> </a:t>
            </a:r>
            <a:r>
              <a:rPr sz="1000" dirty="0">
                <a:latin typeface="Arial"/>
                <a:cs typeface="Arial"/>
              </a:rPr>
              <a:t>class.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 startAt="4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Both </a:t>
            </a:r>
            <a:r>
              <a:rPr sz="1000" spc="-10" dirty="0">
                <a:latin typeface="Arial"/>
                <a:cs typeface="Arial"/>
              </a:rPr>
              <a:t>the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Employee</a:t>
            </a:r>
            <a:r>
              <a:rPr sz="1000" spc="-32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and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Test</a:t>
            </a:r>
            <a:r>
              <a:rPr sz="1000" spc="-32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fail </a:t>
            </a:r>
            <a:r>
              <a:rPr sz="1000" spc="-10" dirty="0">
                <a:latin typeface="Arial"/>
                <a:cs typeface="Arial"/>
              </a:rPr>
              <a:t>to</a:t>
            </a:r>
            <a:r>
              <a:rPr sz="1000" spc="-5" dirty="0">
                <a:latin typeface="Arial"/>
                <a:cs typeface="Arial"/>
              </a:rPr>
              <a:t> compile.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150">
              <a:latin typeface="Arial"/>
              <a:cs typeface="Arial"/>
            </a:endParaRPr>
          </a:p>
          <a:p>
            <a:pPr marL="12700" marR="250698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fragments: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258056" cy="4496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414327"/>
            <a:ext cx="2775585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modification </a:t>
            </a:r>
            <a:r>
              <a:rPr sz="1000" spc="-10" dirty="0">
                <a:latin typeface="Arial"/>
                <a:cs typeface="Arial"/>
              </a:rPr>
              <a:t>enables </a:t>
            </a:r>
            <a:r>
              <a:rPr sz="1000" spc="-5" dirty="0">
                <a:latin typeface="Arial"/>
                <a:cs typeface="Arial"/>
              </a:rPr>
              <a:t>the code to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compile?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75360" y="5754623"/>
            <a:ext cx="2057775" cy="8290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602971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6638543"/>
            <a:ext cx="2057400" cy="8378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7543304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7578852"/>
            <a:ext cx="1981568" cy="9912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1981200" cy="10378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1982215"/>
            <a:ext cx="143192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0353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8128" y="3528065"/>
            <a:ext cx="4496163" cy="52581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8937756"/>
            <a:ext cx="10795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2858770" cy="2992486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212090" marR="2553335" indent="-200025">
              <a:lnSpc>
                <a:spcPts val="1100"/>
              </a:lnSpc>
              <a:spcBef>
                <a:spcPts val="21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 B</a:t>
            </a:r>
            <a:endParaRPr sz="1000" dirty="0">
              <a:latin typeface="Arial"/>
              <a:cs typeface="Arial"/>
            </a:endParaRPr>
          </a:p>
          <a:p>
            <a:pPr marL="212090" marR="2546350" indent="-200025">
              <a:lnSpc>
                <a:spcPts val="1100"/>
              </a:lnSpc>
              <a:spcBef>
                <a:spcPts val="28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 C</a:t>
            </a:r>
            <a:endParaRPr sz="1000" dirty="0">
              <a:latin typeface="Arial"/>
              <a:cs typeface="Arial"/>
            </a:endParaRPr>
          </a:p>
          <a:p>
            <a:pPr marL="212090" marR="2546350" indent="-200025">
              <a:lnSpc>
                <a:spcPts val="1100"/>
              </a:lnSpc>
              <a:spcBef>
                <a:spcPts val="2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C  C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7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ClassCastException is </a:t>
            </a:r>
            <a:r>
              <a:rPr sz="1000" spc="-5" dirty="0">
                <a:latin typeface="Arial"/>
                <a:cs typeface="Arial"/>
              </a:rPr>
              <a:t>thrown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ClassCastException is </a:t>
            </a:r>
            <a:r>
              <a:rPr sz="1000" spc="-5" dirty="0">
                <a:latin typeface="Arial"/>
                <a:cs typeface="Arial"/>
              </a:rPr>
              <a:t>thrown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173672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E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96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76400" y="3521875"/>
            <a:ext cx="5353801" cy="4020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7866888"/>
            <a:ext cx="1676766" cy="3813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7526490"/>
            <a:ext cx="1079500" cy="98551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75360" y="8369807"/>
            <a:ext cx="1752967" cy="3809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52400" cy="6699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1752221" cy="3816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1286255"/>
            <a:ext cx="1676400" cy="380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1904542"/>
            <a:ext cx="5972810" cy="194861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484378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B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97</a:t>
            </a:r>
            <a:endParaRPr sz="1000" dirty="0">
              <a:latin typeface="Arial"/>
              <a:cs typeface="Arial"/>
            </a:endParaRPr>
          </a:p>
          <a:p>
            <a:pPr marL="12700" marR="5080">
              <a:lnSpc>
                <a:spcPts val="1100"/>
              </a:lnSpc>
              <a:spcBef>
                <a:spcPts val="75"/>
              </a:spcBef>
            </a:pPr>
            <a:r>
              <a:rPr sz="1000" spc="-15" dirty="0">
                <a:latin typeface="Arial"/>
                <a:cs typeface="Arial"/>
              </a:rPr>
              <a:t>You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asked to create a method that accepts an </a:t>
            </a:r>
            <a:r>
              <a:rPr sz="1000" spc="-10" dirty="0">
                <a:latin typeface="Arial"/>
                <a:cs typeface="Arial"/>
              </a:rPr>
              <a:t>array </a:t>
            </a:r>
            <a:r>
              <a:rPr sz="1000" spc="-5" dirty="0">
                <a:latin typeface="Arial"/>
                <a:cs typeface="Arial"/>
              </a:rPr>
              <a:t>of </a:t>
            </a:r>
            <a:r>
              <a:rPr sz="1000" spc="-10" dirty="0">
                <a:latin typeface="Arial"/>
                <a:cs typeface="Arial"/>
              </a:rPr>
              <a:t>integers and </a:t>
            </a:r>
            <a:r>
              <a:rPr sz="1000" spc="-5" dirty="0">
                <a:latin typeface="Arial"/>
                <a:cs typeface="Arial"/>
              </a:rPr>
              <a:t>returns the </a:t>
            </a:r>
            <a:r>
              <a:rPr sz="1000" spc="-10" dirty="0">
                <a:latin typeface="Arial"/>
                <a:cs typeface="Arial"/>
              </a:rPr>
              <a:t>highest value </a:t>
            </a:r>
            <a:r>
              <a:rPr sz="1000" spc="-5" dirty="0">
                <a:latin typeface="Arial"/>
                <a:cs typeface="Arial"/>
              </a:rPr>
              <a:t>from that  </a:t>
            </a:r>
            <a:r>
              <a:rPr sz="1000" spc="-10" dirty="0">
                <a:latin typeface="Arial"/>
                <a:cs typeface="Arial"/>
              </a:rPr>
              <a:t>array.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60832" y="3853152"/>
            <a:ext cx="5715000" cy="2409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6327089"/>
            <a:ext cx="4782185" cy="30283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method signature do </a:t>
            </a:r>
            <a:r>
              <a:rPr sz="1000" spc="-20" dirty="0">
                <a:latin typeface="Arial"/>
                <a:cs typeface="Arial"/>
              </a:rPr>
              <a:t>you </a:t>
            </a:r>
            <a:r>
              <a:rPr sz="1000" spc="-5" dirty="0">
                <a:latin typeface="Arial"/>
                <a:cs typeface="Arial"/>
              </a:rPr>
              <a:t>use at </a:t>
            </a:r>
            <a:r>
              <a:rPr sz="1000" spc="-10" dirty="0">
                <a:latin typeface="Arial"/>
                <a:cs typeface="Arial"/>
              </a:rPr>
              <a:t>line n1?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public int findMax </a:t>
            </a:r>
            <a:r>
              <a:rPr sz="1000" spc="-5" dirty="0">
                <a:latin typeface="Arial"/>
                <a:cs typeface="Arial"/>
              </a:rPr>
              <a:t>(int[]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numbers)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static int[] </a:t>
            </a:r>
            <a:r>
              <a:rPr sz="1000" spc="-10" dirty="0">
                <a:latin typeface="Arial"/>
                <a:cs typeface="Arial"/>
              </a:rPr>
              <a:t>findMax </a:t>
            </a:r>
            <a:r>
              <a:rPr sz="1000" spc="-5" dirty="0">
                <a:latin typeface="Arial"/>
                <a:cs typeface="Arial"/>
              </a:rPr>
              <a:t>(int[]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max)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static </a:t>
            </a:r>
            <a:r>
              <a:rPr sz="1000" spc="-10" dirty="0">
                <a:latin typeface="Arial"/>
                <a:cs typeface="Arial"/>
              </a:rPr>
              <a:t>int findMax </a:t>
            </a:r>
            <a:r>
              <a:rPr sz="1000" spc="-5" dirty="0">
                <a:latin typeface="Arial"/>
                <a:cs typeface="Arial"/>
              </a:rPr>
              <a:t>(int[]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numbers)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final </a:t>
            </a:r>
            <a:r>
              <a:rPr sz="1000" spc="-10" dirty="0">
                <a:latin typeface="Arial"/>
                <a:cs typeface="Arial"/>
              </a:rPr>
              <a:t>int findMax </a:t>
            </a:r>
            <a:r>
              <a:rPr sz="1000" spc="-5" dirty="0">
                <a:latin typeface="Arial"/>
                <a:cs typeface="Arial"/>
              </a:rPr>
              <a:t>(int[]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3653154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C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B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98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statements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</a:t>
            </a:r>
            <a:r>
              <a:rPr sz="1000" spc="-5" dirty="0">
                <a:latin typeface="Arial"/>
                <a:cs typeface="Arial"/>
              </a:rPr>
              <a:t>the structure of a Java class? (Choose</a:t>
            </a:r>
            <a:r>
              <a:rPr sz="1000" spc="9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three.)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A </a:t>
            </a:r>
            <a:r>
              <a:rPr sz="1000" spc="-10" dirty="0">
                <a:latin typeface="Arial"/>
                <a:cs typeface="Arial"/>
              </a:rPr>
              <a:t>public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dirty="0">
                <a:latin typeface="Arial"/>
                <a:cs typeface="Arial"/>
              </a:rPr>
              <a:t>must </a:t>
            </a:r>
            <a:r>
              <a:rPr sz="1000" spc="-10" dirty="0">
                <a:latin typeface="Arial"/>
                <a:cs typeface="Arial"/>
              </a:rPr>
              <a:t>have </a:t>
            </a:r>
            <a:r>
              <a:rPr sz="1000" spc="-5" dirty="0">
                <a:latin typeface="Arial"/>
                <a:cs typeface="Arial"/>
              </a:rPr>
              <a:t>a main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3149600" cy="2436564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8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class can </a:t>
            </a:r>
            <a:r>
              <a:rPr sz="1000" spc="-10" dirty="0">
                <a:latin typeface="Arial"/>
                <a:cs typeface="Arial"/>
              </a:rPr>
              <a:t>have only one private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constructor.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8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method can </a:t>
            </a:r>
            <a:r>
              <a:rPr sz="1000" spc="-10" dirty="0">
                <a:latin typeface="Arial"/>
                <a:cs typeface="Arial"/>
              </a:rPr>
              <a:t>have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dirty="0">
                <a:latin typeface="Arial"/>
                <a:cs typeface="Arial"/>
              </a:rPr>
              <a:t>same </a:t>
            </a:r>
            <a:r>
              <a:rPr sz="1000" spc="-5" dirty="0">
                <a:latin typeface="Arial"/>
                <a:cs typeface="Arial"/>
              </a:rPr>
              <a:t>name as 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field.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class can </a:t>
            </a:r>
            <a:r>
              <a:rPr sz="1000" spc="-10" dirty="0">
                <a:latin typeface="Arial"/>
                <a:cs typeface="Arial"/>
              </a:rPr>
              <a:t>have overloaded </a:t>
            </a:r>
            <a:r>
              <a:rPr sz="1000" spc="-5" dirty="0">
                <a:latin typeface="Arial"/>
                <a:cs typeface="Arial"/>
              </a:rPr>
              <a:t>static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methods.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2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methods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mandatory components of a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2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fields need not </a:t>
            </a:r>
            <a:r>
              <a:rPr sz="1000" spc="-5" dirty="0">
                <a:latin typeface="Arial"/>
                <a:cs typeface="Arial"/>
              </a:rPr>
              <a:t>be </a:t>
            </a:r>
            <a:r>
              <a:rPr sz="1000" spc="-10" dirty="0">
                <a:latin typeface="Arial"/>
                <a:cs typeface="Arial"/>
              </a:rPr>
              <a:t>initialized before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use.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185229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ACE </a:t>
            </a:r>
            <a:endParaRPr lang="en-US" sz="1000" spc="-5" dirty="0">
              <a:highlight>
                <a:srgbClr val="FFFF00"/>
              </a:highlight>
              <a:latin typeface="Arial"/>
              <a:cs typeface="Arial"/>
            </a:endParaRPr>
          </a:p>
          <a:p>
            <a:pPr marL="12700" marR="1852295">
              <a:lnSpc>
                <a:spcPts val="1150"/>
              </a:lnSpc>
            </a:pP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=&gt; CDF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99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15532" y="3452248"/>
            <a:ext cx="5409151" cy="906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5360" y="5039867"/>
            <a:ext cx="1095755" cy="457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75360" y="5551932"/>
            <a:ext cx="1124712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5360" y="5996940"/>
            <a:ext cx="1019555" cy="3718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3841" y="4699520"/>
            <a:ext cx="1079500" cy="18662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75360" y="6423659"/>
            <a:ext cx="1104900" cy="3718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53841" y="6947407"/>
            <a:ext cx="143192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0353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1691" y="859338"/>
            <a:ext cx="5553923" cy="1871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77641" y="2937738"/>
            <a:ext cx="3501390" cy="27317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Compilation fails at line </a:t>
            </a:r>
            <a:r>
              <a:rPr sz="1000" dirty="0">
                <a:latin typeface="Courier New"/>
                <a:cs typeface="Courier New"/>
              </a:rPr>
              <a:t>n3 </a:t>
            </a:r>
            <a:r>
              <a:rPr sz="1000" spc="-5" dirty="0">
                <a:latin typeface="Courier New"/>
                <a:cs typeface="Courier New"/>
              </a:rPr>
              <a:t>and line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n4.</a:t>
            </a:r>
            <a:endParaRPr sz="100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Compilation fails at line </a:t>
            </a:r>
            <a:r>
              <a:rPr sz="1000" dirty="0">
                <a:latin typeface="Courier New"/>
                <a:cs typeface="Courier New"/>
              </a:rPr>
              <a:t>n1 </a:t>
            </a:r>
            <a:r>
              <a:rPr sz="1000" spc="-5" dirty="0">
                <a:latin typeface="Courier New"/>
                <a:cs typeface="Courier New"/>
              </a:rPr>
              <a:t>and line</a:t>
            </a:r>
            <a:r>
              <a:rPr sz="1000" spc="-6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n2.</a:t>
            </a:r>
            <a:endParaRPr sz="1000">
              <a:latin typeface="Courier New"/>
              <a:cs typeface="Courier New"/>
            </a:endParaRPr>
          </a:p>
          <a:p>
            <a:pPr marL="288290" marR="1528445" indent="-200025">
              <a:lnSpc>
                <a:spcPts val="1060"/>
              </a:lnSpc>
              <a:spcBef>
                <a:spcPts val="34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Welcome Visit Count:1  Welcome Visit Count: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</a:t>
            </a:r>
            <a:endParaRPr sz="1000">
              <a:latin typeface="Courier New"/>
              <a:cs typeface="Courier New"/>
            </a:endParaRPr>
          </a:p>
          <a:p>
            <a:pPr marL="288290" marR="1528445" indent="-200025">
              <a:lnSpc>
                <a:spcPts val="1060"/>
              </a:lnSpc>
              <a:spcBef>
                <a:spcPts val="28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Welcome Visit Count:1  Welcome Visit Count:</a:t>
            </a:r>
            <a:r>
              <a:rPr sz="1000" spc="-7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</a:t>
            </a:r>
            <a:endParaRPr sz="1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200">
              <a:latin typeface="Courier New"/>
              <a:cs typeface="Courier New"/>
            </a:endParaRPr>
          </a:p>
          <a:p>
            <a:pPr marL="88900" marR="230314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101</a:t>
            </a:r>
            <a:endParaRPr sz="100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676900" cy="46489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5566613"/>
            <a:ext cx="2665095" cy="283603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both line </a:t>
            </a:r>
            <a:r>
              <a:rPr sz="1000" spc="-5" dirty="0">
                <a:latin typeface="Arial"/>
                <a:cs typeface="Arial"/>
              </a:rPr>
              <a:t>n1 </a:t>
            </a:r>
            <a:r>
              <a:rPr sz="1000" spc="-10" dirty="0">
                <a:latin typeface="Arial"/>
                <a:cs typeface="Arial"/>
              </a:rPr>
              <a:t>and line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n1.</a:t>
            </a:r>
            <a:endParaRPr sz="1000" dirty="0">
              <a:latin typeface="Arial"/>
              <a:cs typeface="Arial"/>
            </a:endParaRPr>
          </a:p>
          <a:p>
            <a:pPr marL="212090" marR="1897380" indent="-200025">
              <a:lnSpc>
                <a:spcPts val="1100"/>
              </a:lnSpc>
              <a:spcBef>
                <a:spcPts val="31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Jesse </a:t>
            </a:r>
            <a:r>
              <a:rPr sz="1000" spc="-10" dirty="0">
                <a:latin typeface="Arial"/>
                <a:cs typeface="Arial"/>
              </a:rPr>
              <a:t>25  </a:t>
            </a:r>
            <a:r>
              <a:rPr sz="1000" dirty="0">
                <a:latin typeface="Arial"/>
                <a:cs typeface="Arial"/>
              </a:rPr>
              <a:t>Walter</a:t>
            </a:r>
            <a:r>
              <a:rPr sz="1000" spc="-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52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100" dirty="0">
              <a:latin typeface="Arial"/>
              <a:cs typeface="Arial"/>
            </a:endParaRPr>
          </a:p>
          <a:p>
            <a:pPr marL="12700" marR="154368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B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102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1814" y="887890"/>
            <a:ext cx="5553717" cy="37578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879390"/>
            <a:ext cx="1431925" cy="20491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5 :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10 :</a:t>
            </a:r>
            <a:r>
              <a:rPr sz="1000" spc="6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5 :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</a:t>
            </a:r>
            <a:r>
              <a:rPr sz="1000" spc="-10" dirty="0">
                <a:latin typeface="Arial"/>
                <a:cs typeface="Arial"/>
              </a:rPr>
              <a:t>Compilation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fails.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3229355" cy="1676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620746"/>
            <a:ext cx="2751359" cy="1240724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2639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>
                <a:latin typeface="Arial"/>
                <a:cs typeface="Arial"/>
              </a:rPr>
              <a:t>A  </a:t>
            </a:r>
            <a:r>
              <a:rPr lang="en-US" sz="1000" spc="-5">
                <a:latin typeface="Arial"/>
                <a:cs typeface="Arial"/>
                <a:sym typeface="Wingdings" panose="05000000000000000000" pitchFamily="2" charset="2"/>
              </a:rPr>
              <a:t></a:t>
            </a:r>
            <a:r>
              <a:rPr lang="en-US" sz="1000" b="1" spc="-5">
                <a:solidFill>
                  <a:srgbClr val="FF0000"/>
                </a:solidFill>
                <a:latin typeface="Arial"/>
                <a:cs typeface="Arial"/>
                <a:sym typeface="Wingdings" panose="05000000000000000000" pitchFamily="2" charset="2"/>
              </a:rPr>
              <a:t> B</a:t>
            </a:r>
            <a:endParaRPr lang="en-US" sz="1000" b="1" spc="-5">
              <a:solidFill>
                <a:srgbClr val="FF0000"/>
              </a:solidFill>
              <a:latin typeface="Arial"/>
              <a:cs typeface="Arial"/>
            </a:endParaRPr>
          </a:p>
          <a:p>
            <a:pPr marL="12700" marR="326390">
              <a:lnSpc>
                <a:spcPts val="1150"/>
              </a:lnSpc>
              <a:spcBef>
                <a:spcPts val="175"/>
              </a:spcBef>
            </a:pPr>
            <a:r>
              <a:rPr sz="1000" b="1" spc="-10">
                <a:latin typeface="Arial"/>
                <a:cs typeface="Arial"/>
              </a:rPr>
              <a:t>Section</a:t>
            </a:r>
            <a:r>
              <a:rPr sz="1000" b="1" spc="-10" dirty="0">
                <a:latin typeface="Arial"/>
                <a:cs typeface="Arial"/>
              </a:rPr>
              <a:t>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4090415"/>
            <a:ext cx="4867656" cy="2124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6337846"/>
            <a:ext cx="2688590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Match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Match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No </a:t>
            </a:r>
            <a:r>
              <a:rPr sz="1000" spc="-5" dirty="0">
                <a:latin typeface="Arial"/>
                <a:cs typeface="Arial"/>
              </a:rPr>
              <a:t>Match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NullPointerException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56718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715000" cy="5391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6295085"/>
            <a:ext cx="144843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28116" y="6822971"/>
            <a:ext cx="4953000" cy="23629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1020622"/>
            <a:ext cx="2688590" cy="30566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A </a:t>
            </a:r>
            <a:r>
              <a:rPr sz="1000" spc="-10" dirty="0">
                <a:latin typeface="Arial"/>
                <a:cs typeface="Arial"/>
              </a:rPr>
              <a:t>NullPointerException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1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[1, </a:t>
            </a:r>
            <a:r>
              <a:rPr sz="1000" spc="-10" dirty="0">
                <a:latin typeface="Arial"/>
                <a:cs typeface="Arial"/>
              </a:rPr>
              <a:t>2,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4]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 [1, </a:t>
            </a:r>
            <a:r>
              <a:rPr sz="1000" spc="-10" dirty="0">
                <a:latin typeface="Arial"/>
                <a:cs typeface="Arial"/>
              </a:rPr>
              <a:t>2, </a:t>
            </a:r>
            <a:r>
              <a:rPr sz="1000" spc="-5" dirty="0">
                <a:latin typeface="Arial"/>
                <a:cs typeface="Arial"/>
              </a:rPr>
              <a:t>4,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null]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 [1, </a:t>
            </a:r>
            <a:r>
              <a:rPr sz="1000" spc="-10" dirty="0">
                <a:latin typeface="Arial"/>
                <a:cs typeface="Arial"/>
              </a:rPr>
              <a:t>3, </a:t>
            </a:r>
            <a:r>
              <a:rPr sz="1000" spc="-5" dirty="0">
                <a:latin typeface="Arial"/>
                <a:cs typeface="Arial"/>
              </a:rPr>
              <a:t>4,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null]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E. [1, </a:t>
            </a:r>
            <a:r>
              <a:rPr sz="1000" spc="-10" dirty="0">
                <a:latin typeface="Arial"/>
                <a:cs typeface="Arial"/>
              </a:rPr>
              <a:t>3,</a:t>
            </a:r>
            <a:r>
              <a:rPr sz="1000" spc="7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4]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F. </a:t>
            </a:r>
            <a:r>
              <a:rPr sz="1000" spc="-10" dirty="0">
                <a:latin typeface="Arial"/>
                <a:cs typeface="Arial"/>
              </a:rPr>
              <a:t>Compilation</a:t>
            </a:r>
            <a:r>
              <a:rPr sz="1000" spc="-1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fails.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156718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E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 dirty="0">
              <a:latin typeface="Arial"/>
              <a:cs typeface="Arial"/>
            </a:endParaRPr>
          </a:p>
          <a:p>
            <a:pPr marL="12700" marR="126111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85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104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49452" y="4046191"/>
            <a:ext cx="4053840" cy="28941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7150048"/>
            <a:ext cx="2129155" cy="19075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10 </a:t>
            </a:r>
            <a:r>
              <a:rPr sz="1000" spc="-10" dirty="0">
                <a:latin typeface="Arial"/>
                <a:cs typeface="Arial"/>
              </a:rPr>
              <a:t>20 </a:t>
            </a:r>
            <a:r>
              <a:rPr sz="1000" spc="-5" dirty="0">
                <a:latin typeface="Arial"/>
                <a:cs typeface="Arial"/>
              </a:rPr>
              <a:t>30</a:t>
            </a:r>
            <a:r>
              <a:rPr sz="1000" spc="6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0 0 </a:t>
            </a:r>
            <a:r>
              <a:rPr sz="1000" spc="-10" dirty="0">
                <a:latin typeface="Arial"/>
                <a:cs typeface="Arial"/>
              </a:rPr>
              <a:t>30</a:t>
            </a:r>
            <a:r>
              <a:rPr sz="1000" spc="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 startAt="3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00711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641" y="884898"/>
            <a:ext cx="4000500" cy="31258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105</a:t>
            </a:r>
            <a:endParaRPr sz="10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code fragments cause a compilation error? (Choose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 dirty="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flt 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100.00F;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flt </a:t>
            </a:r>
            <a:r>
              <a:rPr sz="1000" spc="-5" dirty="0">
                <a:latin typeface="Courier New"/>
                <a:cs typeface="Courier New"/>
              </a:rPr>
              <a:t>= (float)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1_11.00;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flt 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100.00;</a:t>
            </a:r>
            <a:endParaRPr sz="1000" dirty="0">
              <a:latin typeface="Courier New"/>
              <a:cs typeface="Courier New"/>
            </a:endParaRPr>
          </a:p>
          <a:p>
            <a:pPr marL="288290" marR="2256155" indent="-200025">
              <a:lnSpc>
                <a:spcPts val="1060"/>
              </a:lnSpc>
              <a:spcBef>
                <a:spcPts val="34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double y1 =</a:t>
            </a:r>
            <a:r>
              <a:rPr sz="1000" spc="-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203.22;  float </a:t>
            </a:r>
            <a:r>
              <a:rPr sz="1000" spc="-10" dirty="0">
                <a:latin typeface="Courier New"/>
                <a:cs typeface="Courier New"/>
              </a:rPr>
              <a:t>flt </a:t>
            </a:r>
            <a:r>
              <a:rPr sz="1000" spc="-5" dirty="0">
                <a:latin typeface="Courier New"/>
                <a:cs typeface="Courier New"/>
              </a:rPr>
              <a:t>=</a:t>
            </a:r>
            <a:r>
              <a:rPr sz="1000" spc="-20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Courier New"/>
                <a:cs typeface="Courier New"/>
              </a:rPr>
              <a:t>y1;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ts val="1130"/>
              </a:lnSpc>
              <a:spcBef>
                <a:spcPts val="13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10" dirty="0">
                <a:latin typeface="Courier New"/>
                <a:cs typeface="Courier New"/>
              </a:rPr>
              <a:t>int </a:t>
            </a:r>
            <a:r>
              <a:rPr sz="1000" spc="-5" dirty="0">
                <a:latin typeface="Courier New"/>
                <a:cs typeface="Courier New"/>
              </a:rPr>
              <a:t>y2 =</a:t>
            </a:r>
            <a:r>
              <a:rPr sz="1000" spc="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100;</a:t>
            </a:r>
            <a:endParaRPr sz="1000" dirty="0">
              <a:latin typeface="Courier New"/>
              <a:cs typeface="Courier New"/>
            </a:endParaRPr>
          </a:p>
          <a:p>
            <a:pPr marL="288290">
              <a:lnSpc>
                <a:spcPts val="1130"/>
              </a:lnSpc>
            </a:pPr>
            <a:r>
              <a:rPr sz="1000" spc="-5" dirty="0">
                <a:latin typeface="Courier New"/>
                <a:cs typeface="Courier New"/>
              </a:rPr>
              <a:t>float </a:t>
            </a:r>
            <a:r>
              <a:rPr sz="1000" spc="-10" dirty="0">
                <a:latin typeface="Courier New"/>
                <a:cs typeface="Courier New"/>
              </a:rPr>
              <a:t>flt </a:t>
            </a:r>
            <a:r>
              <a:rPr sz="1000" spc="-5" dirty="0">
                <a:latin typeface="Courier New"/>
                <a:cs typeface="Courier New"/>
              </a:rPr>
              <a:t>= (float) </a:t>
            </a:r>
            <a:r>
              <a:rPr sz="1000" dirty="0">
                <a:latin typeface="Courier New"/>
                <a:cs typeface="Courier New"/>
              </a:rPr>
              <a:t>y2 </a:t>
            </a:r>
            <a:r>
              <a:rPr sz="1000" spc="-5" dirty="0">
                <a:latin typeface="Courier New"/>
                <a:cs typeface="Courier New"/>
              </a:rPr>
              <a:t>;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Courier New"/>
              <a:cs typeface="Courier New"/>
            </a:endParaRPr>
          </a:p>
          <a:p>
            <a:pPr marL="88900" marR="271145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CD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106</a:t>
            </a:r>
            <a:endParaRPr sz="10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06961" y="4151886"/>
            <a:ext cx="4530652" cy="29259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7302462"/>
            <a:ext cx="107950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7642859"/>
            <a:ext cx="837839" cy="5337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8224469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8260080"/>
            <a:ext cx="762000" cy="5334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838884" cy="533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1488389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1524000"/>
            <a:ext cx="838200" cy="5330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2294648"/>
            <a:ext cx="5291455" cy="4154342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416941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107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statements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true </a:t>
            </a:r>
            <a:r>
              <a:rPr sz="1000" spc="-10" dirty="0">
                <a:latin typeface="Arial"/>
                <a:cs typeface="Arial"/>
              </a:rPr>
              <a:t>about exception handling? </a:t>
            </a:r>
            <a:r>
              <a:rPr sz="1000" spc="-5" dirty="0">
                <a:latin typeface="Arial"/>
                <a:cs typeface="Arial"/>
              </a:rPr>
              <a:t>(Choose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three.)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Only unchecked </a:t>
            </a:r>
            <a:r>
              <a:rPr sz="1000" spc="-10" dirty="0">
                <a:latin typeface="Arial"/>
                <a:cs typeface="Arial"/>
              </a:rPr>
              <a:t>exceptions </a:t>
            </a:r>
            <a:r>
              <a:rPr sz="1000" spc="-5" dirty="0">
                <a:latin typeface="Arial"/>
                <a:cs typeface="Arial"/>
              </a:rPr>
              <a:t>can </a:t>
            </a:r>
            <a:r>
              <a:rPr sz="1000" spc="-10" dirty="0">
                <a:latin typeface="Arial"/>
                <a:cs typeface="Arial"/>
              </a:rPr>
              <a:t>be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rethrown.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All subclasses of the </a:t>
            </a:r>
            <a:r>
              <a:rPr sz="1000" spc="-5" dirty="0">
                <a:latin typeface="Courier New"/>
                <a:cs typeface="Courier New"/>
              </a:rPr>
              <a:t>RuntimeException</a:t>
            </a:r>
            <a:r>
              <a:rPr sz="1000" spc="-29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are not recoverable.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parameter </a:t>
            </a:r>
            <a:r>
              <a:rPr sz="1000" spc="-10" dirty="0">
                <a:latin typeface="Arial"/>
                <a:cs typeface="Arial"/>
              </a:rPr>
              <a:t>in </a:t>
            </a:r>
            <a:r>
              <a:rPr sz="1000" spc="-5" dirty="0">
                <a:latin typeface="Arial"/>
                <a:cs typeface="Arial"/>
              </a:rPr>
              <a:t>a catch block is of </a:t>
            </a:r>
            <a:r>
              <a:rPr sz="1000" spc="-5" dirty="0">
                <a:latin typeface="Courier New"/>
                <a:cs typeface="Courier New"/>
              </a:rPr>
              <a:t>Throwable</a:t>
            </a:r>
            <a:r>
              <a:rPr sz="1000" spc="-300" dirty="0">
                <a:latin typeface="Courier New"/>
                <a:cs typeface="Courier New"/>
              </a:rPr>
              <a:t> </a:t>
            </a:r>
            <a:r>
              <a:rPr sz="1000" spc="-15" dirty="0">
                <a:latin typeface="Arial"/>
                <a:cs typeface="Arial"/>
              </a:rPr>
              <a:t>type.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All subclasses of the </a:t>
            </a:r>
            <a:r>
              <a:rPr sz="1000" spc="-5" dirty="0">
                <a:latin typeface="Courier New"/>
                <a:cs typeface="Courier New"/>
              </a:rPr>
              <a:t>RuntimeException</a:t>
            </a:r>
            <a:r>
              <a:rPr sz="1000" spc="-229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dirty="0">
                <a:latin typeface="Arial"/>
                <a:cs typeface="Arial"/>
              </a:rPr>
              <a:t>must </a:t>
            </a:r>
            <a:r>
              <a:rPr sz="1000" spc="-5" dirty="0">
                <a:latin typeface="Arial"/>
                <a:cs typeface="Arial"/>
              </a:rPr>
              <a:t>be caught </a:t>
            </a:r>
            <a:r>
              <a:rPr sz="1000" spc="-10" dirty="0">
                <a:latin typeface="Arial"/>
                <a:cs typeface="Arial"/>
              </a:rPr>
              <a:t>or declared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10" dirty="0">
                <a:latin typeface="Arial"/>
                <a:cs typeface="Arial"/>
              </a:rPr>
              <a:t>be thrown.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All subclasses of the </a:t>
            </a:r>
            <a:r>
              <a:rPr sz="1000" spc="-5" dirty="0">
                <a:latin typeface="Courier New"/>
                <a:cs typeface="Courier New"/>
              </a:rPr>
              <a:t>RuntimeException</a:t>
            </a:r>
            <a:r>
              <a:rPr sz="1000" spc="-29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unchecked </a:t>
            </a:r>
            <a:r>
              <a:rPr sz="1000" spc="-10" dirty="0">
                <a:latin typeface="Arial"/>
                <a:cs typeface="Arial"/>
              </a:rPr>
              <a:t>exceptions.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254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All subclasses of the Error class </a:t>
            </a:r>
            <a:r>
              <a:rPr sz="1000" spc="-10" dirty="0">
                <a:latin typeface="Arial"/>
                <a:cs typeface="Arial"/>
              </a:rPr>
              <a:t>are not</a:t>
            </a:r>
            <a:r>
              <a:rPr sz="1000" spc="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recoverable.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398716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BCD </a:t>
            </a:r>
            <a:endParaRPr lang="en-US" sz="1000" spc="-5" dirty="0">
              <a:highlight>
                <a:srgbClr val="FFFF00"/>
              </a:highlight>
              <a:latin typeface="Arial"/>
              <a:cs typeface="Arial"/>
            </a:endParaRPr>
          </a:p>
          <a:p>
            <a:pPr marL="12700" marR="3987165">
              <a:lnSpc>
                <a:spcPts val="1150"/>
              </a:lnSpc>
            </a:pP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=&gt; CEF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108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716" y="6446520"/>
            <a:ext cx="5257800" cy="12199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7808429"/>
            <a:ext cx="3951604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code fragment, </a:t>
            </a:r>
            <a:r>
              <a:rPr sz="1000" spc="-10" dirty="0">
                <a:latin typeface="Arial"/>
                <a:cs typeface="Arial"/>
              </a:rPr>
              <a:t>inserted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n1, prints </a:t>
            </a:r>
            <a:r>
              <a:rPr sz="100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Top element:</a:t>
            </a:r>
            <a:r>
              <a:rPr sz="1000" spc="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30?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1546" y="8148828"/>
            <a:ext cx="2142757" cy="6187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58405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794004"/>
            <a:ext cx="2133220" cy="609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1497622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1533144"/>
            <a:ext cx="2409443" cy="6766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2229129"/>
            <a:ext cx="152400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2264664"/>
            <a:ext cx="2209800" cy="6385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2922562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360" y="2958083"/>
            <a:ext cx="2515356" cy="609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3841" y="3748544"/>
            <a:ext cx="1448435" cy="1548501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2639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E </a:t>
            </a:r>
            <a:endParaRPr lang="en-US" sz="1000" spc="-5" dirty="0">
              <a:highlight>
                <a:srgbClr val="FFFF00"/>
              </a:highlight>
              <a:latin typeface="Arial"/>
              <a:cs typeface="Arial"/>
            </a:endParaRPr>
          </a:p>
          <a:p>
            <a:pPr marL="12700" marR="326390">
              <a:lnSpc>
                <a:spcPts val="1150"/>
              </a:lnSpc>
              <a:spcBef>
                <a:spcPts val="175"/>
              </a:spcBef>
            </a:pP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=&gt; C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109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54540" y="5300750"/>
            <a:ext cx="3886578" cy="10664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3841" y="6417018"/>
            <a:ext cx="2129155" cy="2707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-1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5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10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100711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 </a:t>
            </a:r>
            <a:endParaRPr lang="en-US" sz="1000" spc="-5" dirty="0">
              <a:highlight>
                <a:srgbClr val="FFFF00"/>
              </a:highlight>
              <a:latin typeface="Arial"/>
              <a:cs typeface="Arial"/>
            </a:endParaRPr>
          </a:p>
          <a:p>
            <a:pPr marL="12700" marR="1007110">
              <a:lnSpc>
                <a:spcPts val="1150"/>
              </a:lnSpc>
            </a:pP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=&gt; C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</a:t>
            </a:r>
            <a:r>
              <a:rPr sz="1000" b="1" spc="-5" dirty="0">
                <a:latin typeface="Arial"/>
                <a:cs typeface="Arial"/>
              </a:rPr>
              <a:t>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110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08" y="851916"/>
            <a:ext cx="3809634" cy="22098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260801"/>
            <a:ext cx="2633345" cy="4950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false,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false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false,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true,</a:t>
            </a:r>
            <a:r>
              <a:rPr sz="1000" spc="-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false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true,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50431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statements </a:t>
            </a:r>
            <a:r>
              <a:rPr sz="1000" spc="-10" dirty="0">
                <a:latin typeface="Arial"/>
                <a:cs typeface="Arial"/>
              </a:rPr>
              <a:t>are </a:t>
            </a:r>
            <a:r>
              <a:rPr sz="1000" spc="-5" dirty="0">
                <a:latin typeface="Arial"/>
                <a:cs typeface="Arial"/>
              </a:rPr>
              <a:t>true? (Choose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Error class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unextendable.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Error class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extendable.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Error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RuntimeException.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Error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an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Exception.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Error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Throwable.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42684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4648200" cy="205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2994151"/>
            <a:ext cx="144843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0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Found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1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Found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3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Found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263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5794" y="5728392"/>
            <a:ext cx="5587332" cy="8405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862026"/>
            <a:ext cx="2129155" cy="255390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8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07-31-2014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</a:t>
            </a:r>
            <a:r>
              <a:rPr sz="1000" spc="2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2014-07-31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</a:t>
            </a:r>
            <a:r>
              <a:rPr sz="1000" spc="2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2014-09-30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100711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A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C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114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0193"/>
            <a:ext cx="39052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23341" y="1056132"/>
            <a:ext cx="4371975" cy="24391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675431"/>
            <a:ext cx="149034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commands: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4010390"/>
            <a:ext cx="1523621" cy="437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4574540"/>
            <a:ext cx="2688590" cy="2707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Java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SE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Java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EE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10" dirty="0">
                <a:latin typeface="Arial"/>
                <a:cs typeface="Arial"/>
              </a:rPr>
              <a:t>NullPointerException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156718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A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115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this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5716" y="7285958"/>
            <a:ext cx="2895972" cy="6861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8064462"/>
            <a:ext cx="304736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this </a:t>
            </a:r>
            <a:r>
              <a:rPr sz="1000" spc="-5" dirty="0">
                <a:latin typeface="Courier New"/>
                <a:cs typeface="Courier New"/>
              </a:rPr>
              <a:t>main</a:t>
            </a:r>
            <a:r>
              <a:rPr sz="1000" spc="-27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method, </a:t>
            </a:r>
            <a:r>
              <a:rPr sz="1000" spc="-10" dirty="0">
                <a:latin typeface="Arial"/>
                <a:cs typeface="Arial"/>
              </a:rPr>
              <a:t>located in another </a:t>
            </a:r>
            <a:r>
              <a:rPr sz="1000" spc="-5" dirty="0">
                <a:latin typeface="Arial"/>
                <a:cs typeface="Arial"/>
              </a:rPr>
              <a:t>class: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5716" y="8388095"/>
            <a:ext cx="4725118" cy="685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0193"/>
            <a:ext cx="5071110" cy="622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</a:t>
            </a:r>
            <a:r>
              <a:rPr sz="1000" spc="-10" dirty="0">
                <a:latin typeface="Arial"/>
                <a:cs typeface="Arial"/>
              </a:rPr>
              <a:t>pieces </a:t>
            </a:r>
            <a:r>
              <a:rPr sz="1000" spc="-5" dirty="0">
                <a:latin typeface="Arial"/>
                <a:cs typeface="Arial"/>
              </a:rPr>
              <a:t>of code, </a:t>
            </a:r>
            <a:r>
              <a:rPr sz="1000" spc="-10" dirty="0">
                <a:latin typeface="Arial"/>
                <a:cs typeface="Arial"/>
              </a:rPr>
              <a:t>when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5" dirty="0">
                <a:latin typeface="Arial"/>
                <a:cs typeface="Arial"/>
              </a:rPr>
              <a:t>independently, </a:t>
            </a:r>
            <a:r>
              <a:rPr sz="1000" spc="-5" dirty="0">
                <a:latin typeface="Arial"/>
                <a:cs typeface="Arial"/>
              </a:rPr>
              <a:t>set the </a:t>
            </a:r>
            <a:r>
              <a:rPr sz="1000" spc="-10" dirty="0">
                <a:latin typeface="Arial"/>
                <a:cs typeface="Arial"/>
              </a:rPr>
              <a:t>value of </a:t>
            </a:r>
            <a:r>
              <a:rPr sz="1000" spc="-5" dirty="0">
                <a:latin typeface="Arial"/>
                <a:cs typeface="Arial"/>
              </a:rPr>
              <a:t>amount to</a:t>
            </a:r>
            <a:r>
              <a:rPr sz="1000" spc="13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100?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75360" y="1220724"/>
            <a:ext cx="2828543" cy="876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116289"/>
            <a:ext cx="152400" cy="1116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2151888"/>
            <a:ext cx="2142743" cy="438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75360" y="2645664"/>
            <a:ext cx="1638300" cy="3901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75360" y="3090672"/>
            <a:ext cx="2810255" cy="76162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3881107"/>
            <a:ext cx="145415" cy="5949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000" spc="-5" dirty="0">
                <a:latin typeface="Arial"/>
                <a:cs typeface="Arial"/>
              </a:rPr>
              <a:t>F.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75360" y="3916679"/>
            <a:ext cx="2133600" cy="3627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5360" y="4334255"/>
            <a:ext cx="2839212" cy="762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53841" y="5248109"/>
            <a:ext cx="1511300" cy="1368965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20701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10" dirty="0">
                <a:highlight>
                  <a:srgbClr val="FFFF00"/>
                </a:highlight>
                <a:latin typeface="Arial"/>
                <a:cs typeface="Arial"/>
              </a:rPr>
              <a:t>CDE </a:t>
            </a:r>
            <a:r>
              <a:rPr lang="en-US" sz="1000" spc="-10" dirty="0">
                <a:highlight>
                  <a:srgbClr val="FFFF00"/>
                </a:highlight>
                <a:latin typeface="Arial"/>
                <a:cs typeface="Arial"/>
              </a:rPr>
              <a:t> =&gt; ADE</a:t>
            </a:r>
            <a:r>
              <a:rPr sz="1000" spc="-10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Explanation</a:t>
            </a:r>
            <a:endParaRPr sz="1000" dirty="0">
              <a:highlight>
                <a:srgbClr val="FFFF00"/>
              </a:highlight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116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fragments: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135" y="1080554"/>
            <a:ext cx="5410900" cy="54870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6976376"/>
            <a:ext cx="2665095" cy="2284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 dirty="0">
              <a:latin typeface="Arial"/>
              <a:cs typeface="Arial"/>
            </a:endParaRPr>
          </a:p>
          <a:p>
            <a:pPr marL="212090" marR="1684655" indent="-200025">
              <a:lnSpc>
                <a:spcPts val="1100"/>
              </a:lnSpc>
              <a:spcBef>
                <a:spcPts val="31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</a:t>
            </a:r>
            <a:r>
              <a:rPr sz="1000" spc="10" dirty="0">
                <a:latin typeface="Arial"/>
                <a:cs typeface="Arial"/>
              </a:rPr>
              <a:t>T</a:t>
            </a:r>
            <a:r>
              <a:rPr sz="1000" spc="-10" dirty="0">
                <a:latin typeface="Arial"/>
                <a:cs typeface="Arial"/>
              </a:rPr>
              <a:t>oo</a:t>
            </a:r>
            <a:r>
              <a:rPr sz="1000" spc="-15" dirty="0">
                <a:latin typeface="Arial"/>
                <a:cs typeface="Arial"/>
              </a:rPr>
              <a:t>l</a:t>
            </a:r>
            <a:r>
              <a:rPr sz="1000" spc="-5" dirty="0">
                <a:latin typeface="Arial"/>
                <a:cs typeface="Arial"/>
              </a:rPr>
              <a:t>::export  Tool::export</a:t>
            </a:r>
            <a:endParaRPr sz="1000" dirty="0">
              <a:latin typeface="Arial"/>
              <a:cs typeface="Arial"/>
            </a:endParaRPr>
          </a:p>
          <a:p>
            <a:pPr marL="212090" marR="1775460" indent="-200025">
              <a:lnSpc>
                <a:spcPts val="1100"/>
              </a:lnSpc>
              <a:spcBef>
                <a:spcPts val="295"/>
              </a:spcBef>
              <a:buAutoNum type="alphaUcPeriod"/>
              <a:tabLst>
                <a:tab pos="212725" algn="l"/>
              </a:tabLst>
            </a:pPr>
            <a:r>
              <a:rPr sz="1000" spc="10" dirty="0">
                <a:latin typeface="Arial"/>
                <a:cs typeface="Arial"/>
              </a:rPr>
              <a:t>T</a:t>
            </a:r>
            <a:r>
              <a:rPr sz="1000" spc="-10" dirty="0">
                <a:latin typeface="Arial"/>
                <a:cs typeface="Arial"/>
              </a:rPr>
              <a:t>oo</a:t>
            </a:r>
            <a:r>
              <a:rPr sz="1000" spc="-15" dirty="0">
                <a:latin typeface="Arial"/>
                <a:cs typeface="Arial"/>
              </a:rPr>
              <a:t>l</a:t>
            </a:r>
            <a:r>
              <a:rPr sz="1000" spc="-5" dirty="0">
                <a:latin typeface="Arial"/>
                <a:cs typeface="Arial"/>
              </a:rPr>
              <a:t>::export  Tool:export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8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</a:t>
            </a:r>
            <a:r>
              <a:rPr sz="1000" spc="-10" dirty="0">
                <a:latin typeface="Arial"/>
                <a:cs typeface="Arial"/>
              </a:rPr>
              <a:t>only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n1.</a:t>
            </a:r>
            <a:endParaRPr sz="1000" dirty="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both line </a:t>
            </a:r>
            <a:r>
              <a:rPr sz="1000" spc="-5" dirty="0">
                <a:latin typeface="Arial"/>
                <a:cs typeface="Arial"/>
              </a:rPr>
              <a:t>n1 </a:t>
            </a:r>
            <a:r>
              <a:rPr sz="1000" spc="-10" dirty="0">
                <a:latin typeface="Arial"/>
                <a:cs typeface="Arial"/>
              </a:rPr>
              <a:t>and line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 dirty="0">
              <a:latin typeface="Arial"/>
              <a:cs typeface="Arial"/>
            </a:endParaRPr>
          </a:p>
          <a:p>
            <a:pPr marL="12700" marR="154368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D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775716"/>
            <a:ext cx="5257800" cy="2485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384258"/>
            <a:ext cx="2441575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950">
              <a:latin typeface="Arial"/>
              <a:cs typeface="Arial"/>
            </a:endParaRPr>
          </a:p>
          <a:p>
            <a:pPr marL="12700" marR="847725">
              <a:lnSpc>
                <a:spcPts val="1100"/>
              </a:lnSpc>
            </a:pPr>
            <a:r>
              <a:rPr sz="1000" spc="-10" dirty="0">
                <a:latin typeface="Arial"/>
                <a:cs typeface="Arial"/>
              </a:rPr>
              <a:t>Book </a:t>
            </a:r>
            <a:r>
              <a:rPr sz="1000" spc="-5" dirty="0">
                <a:latin typeface="Arial"/>
                <a:cs typeface="Arial"/>
              </a:rPr>
              <a:t>book1 = </a:t>
            </a:r>
            <a:r>
              <a:rPr sz="1000" spc="-10" dirty="0">
                <a:latin typeface="Arial"/>
                <a:cs typeface="Arial"/>
              </a:rPr>
              <a:t>new </a:t>
            </a:r>
            <a:r>
              <a:rPr sz="1000" spc="-5" dirty="0">
                <a:latin typeface="Arial"/>
                <a:cs typeface="Arial"/>
              </a:rPr>
              <a:t>EBook();  book1.readBook();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option enables </a:t>
            </a:r>
            <a:r>
              <a:rPr sz="1000" spc="-5" dirty="0">
                <a:latin typeface="Arial"/>
                <a:cs typeface="Arial"/>
              </a:rPr>
              <a:t>the code to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compile?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23" y="4401311"/>
            <a:ext cx="3991348" cy="19903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6513918"/>
            <a:ext cx="1431925" cy="21958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12090" indent="-200025">
              <a:lnSpc>
                <a:spcPct val="100000"/>
              </a:lnSpc>
              <a:spcBef>
                <a:spcPts val="2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A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B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Option</a:t>
            </a:r>
            <a:r>
              <a:rPr sz="1000" spc="-9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D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448435" cy="746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21" y="1705396"/>
            <a:ext cx="5334363" cy="6099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2466810"/>
            <a:ext cx="212915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10" dirty="0">
                <a:latin typeface="Arial"/>
                <a:cs typeface="Arial"/>
              </a:rPr>
              <a:t>exception is </a:t>
            </a:r>
            <a:r>
              <a:rPr sz="1000" spc="-5" dirty="0">
                <a:latin typeface="Arial"/>
                <a:cs typeface="Arial"/>
              </a:rPr>
              <a:t>thrown at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runtime.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</a:t>
            </a:r>
            <a:r>
              <a:rPr sz="1000" spc="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13480.0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</a:t>
            </a:r>
            <a:r>
              <a:rPr sz="1000" spc="2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13480.02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100012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118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8097" y="5016986"/>
            <a:ext cx="2971443" cy="12188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6406400"/>
            <a:ext cx="1678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28141" y="6734512"/>
            <a:ext cx="1981526" cy="10664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8041690"/>
            <a:ext cx="1079500" cy="1116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6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R="401955" algn="r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A.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300:300</a:t>
            </a:r>
            <a:endParaRPr sz="1000">
              <a:latin typeface="Arial"/>
              <a:cs typeface="Arial"/>
            </a:endParaRPr>
          </a:p>
          <a:p>
            <a:pPr marR="401955" algn="r">
              <a:lnSpc>
                <a:spcPts val="1150"/>
              </a:lnSpc>
            </a:pPr>
            <a:r>
              <a:rPr sz="1000" spc="-10" dirty="0">
                <a:latin typeface="Arial"/>
                <a:cs typeface="Arial"/>
              </a:rPr>
              <a:t>200</a:t>
            </a:r>
            <a:r>
              <a:rPr sz="1000" spc="-15" dirty="0">
                <a:latin typeface="Arial"/>
                <a:cs typeface="Arial"/>
              </a:rPr>
              <a:t>:</a:t>
            </a:r>
            <a:r>
              <a:rPr sz="1000" spc="-10" dirty="0">
                <a:latin typeface="Arial"/>
                <a:cs typeface="Arial"/>
              </a:rPr>
              <a:t>300</a:t>
            </a:r>
            <a:endParaRPr sz="1000">
              <a:latin typeface="Arial"/>
              <a:cs typeface="Arial"/>
            </a:endParaRPr>
          </a:p>
          <a:p>
            <a:pPr marR="401955" algn="r">
              <a:lnSpc>
                <a:spcPts val="115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300:100</a:t>
            </a:r>
            <a:endParaRPr sz="1000">
              <a:latin typeface="Arial"/>
              <a:cs typeface="Arial"/>
            </a:endParaRPr>
          </a:p>
          <a:p>
            <a:pPr marR="401955" algn="r">
              <a:lnSpc>
                <a:spcPts val="1150"/>
              </a:lnSpc>
            </a:pPr>
            <a:r>
              <a:rPr sz="1000" spc="-10" dirty="0">
                <a:latin typeface="Arial"/>
                <a:cs typeface="Arial"/>
              </a:rPr>
              <a:t>200</a:t>
            </a:r>
            <a:r>
              <a:rPr sz="1000" spc="-15" dirty="0">
                <a:latin typeface="Arial"/>
                <a:cs typeface="Arial"/>
              </a:rPr>
              <a:t>:</a:t>
            </a:r>
            <a:r>
              <a:rPr sz="1000" spc="-10" dirty="0">
                <a:latin typeface="Arial"/>
                <a:cs typeface="Arial"/>
              </a:rPr>
              <a:t>300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C.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300:0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34885"/>
            <a:ext cx="1431925" cy="19799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280"/>
              </a:spcBef>
            </a:pPr>
            <a:r>
              <a:rPr sz="1000" spc="-10" dirty="0">
                <a:latin typeface="Arial"/>
                <a:cs typeface="Arial"/>
              </a:rPr>
              <a:t>0:300</a:t>
            </a:r>
            <a:endParaRPr sz="1000">
              <a:latin typeface="Arial"/>
              <a:cs typeface="Arial"/>
            </a:endParaRPr>
          </a:p>
          <a:p>
            <a:pPr marR="755015" algn="r">
              <a:lnSpc>
                <a:spcPts val="1150"/>
              </a:lnSpc>
              <a:spcBef>
                <a:spcPts val="180"/>
              </a:spcBef>
            </a:pPr>
            <a:r>
              <a:rPr sz="1000" spc="-5" dirty="0">
                <a:latin typeface="Arial"/>
                <a:cs typeface="Arial"/>
              </a:rPr>
              <a:t>D.</a:t>
            </a:r>
            <a:r>
              <a:rPr sz="1000" spc="21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100:300</a:t>
            </a:r>
            <a:endParaRPr sz="1000">
              <a:latin typeface="Arial"/>
              <a:cs typeface="Arial"/>
            </a:endParaRPr>
          </a:p>
          <a:p>
            <a:pPr marR="755015" algn="r">
              <a:lnSpc>
                <a:spcPts val="1150"/>
              </a:lnSpc>
            </a:pPr>
            <a:r>
              <a:rPr sz="1000" spc="-10" dirty="0">
                <a:latin typeface="Arial"/>
                <a:cs typeface="Arial"/>
              </a:rPr>
              <a:t>300</a:t>
            </a:r>
            <a:r>
              <a:rPr sz="1000" spc="-15" dirty="0">
                <a:latin typeface="Arial"/>
                <a:cs typeface="Arial"/>
              </a:rPr>
              <a:t>:</a:t>
            </a:r>
            <a:r>
              <a:rPr sz="1000" spc="-10" dirty="0">
                <a:latin typeface="Arial"/>
                <a:cs typeface="Arial"/>
              </a:rPr>
              <a:t>200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0353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119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80516" y="2941320"/>
            <a:ext cx="3657600" cy="2819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5857799"/>
            <a:ext cx="1678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4282" y="6109730"/>
            <a:ext cx="2133291" cy="17529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8064462"/>
            <a:ext cx="1153160" cy="101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C2C2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C1C2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C1C1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fails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431925" cy="1522853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10515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B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D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120</a:t>
            </a:r>
            <a:endParaRPr sz="1000" dirty="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214372"/>
            <a:ext cx="3704844" cy="12009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538194"/>
            <a:ext cx="144843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5716" y="3854196"/>
            <a:ext cx="3781044" cy="21332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6157963"/>
            <a:ext cx="4570730" cy="312585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sets of </a:t>
            </a:r>
            <a:r>
              <a:rPr sz="1000" spc="-10" dirty="0">
                <a:latin typeface="Arial"/>
                <a:cs typeface="Arial"/>
              </a:rPr>
              <a:t>actions, independently, enable </a:t>
            </a:r>
            <a:r>
              <a:rPr sz="1000" spc="-5" dirty="0">
                <a:latin typeface="Arial"/>
                <a:cs typeface="Arial"/>
              </a:rPr>
              <a:t>the code </a:t>
            </a:r>
            <a:r>
              <a:rPr sz="1000" dirty="0">
                <a:latin typeface="Arial"/>
                <a:cs typeface="Arial"/>
              </a:rPr>
              <a:t>fragment </a:t>
            </a:r>
            <a:r>
              <a:rPr sz="1000" spc="-10" dirty="0">
                <a:latin typeface="Arial"/>
                <a:cs typeface="Arial"/>
              </a:rPr>
              <a:t>to print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Fit</a:t>
            </a:r>
            <a:r>
              <a:rPr sz="1000" spc="-5" dirty="0">
                <a:latin typeface="Arial"/>
                <a:cs typeface="Arial"/>
              </a:rPr>
              <a:t>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50" dirty="0">
              <a:latin typeface="Arial"/>
              <a:cs typeface="Arial"/>
            </a:endParaRPr>
          </a:p>
          <a:p>
            <a:pPr marL="212090" indent="-200025">
              <a:lnSpc>
                <a:spcPts val="118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n1 </a:t>
            </a:r>
            <a:r>
              <a:rPr sz="1000" spc="-5" dirty="0">
                <a:latin typeface="Arial"/>
                <a:cs typeface="Arial"/>
              </a:rPr>
              <a:t>insert: </a:t>
            </a:r>
            <a:r>
              <a:rPr sz="1000" spc="-5" dirty="0">
                <a:latin typeface="Courier New"/>
                <a:cs typeface="Courier New"/>
              </a:rPr>
              <a:t>import clothing.Shirt;</a:t>
            </a:r>
            <a:endParaRPr sz="1000" dirty="0">
              <a:latin typeface="Courier New"/>
              <a:cs typeface="Courier New"/>
            </a:endParaRPr>
          </a:p>
          <a:p>
            <a:pPr marL="212090">
              <a:lnSpc>
                <a:spcPts val="1180"/>
              </a:lnSpc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n2 </a:t>
            </a:r>
            <a:r>
              <a:rPr sz="1000" spc="-5" dirty="0">
                <a:latin typeface="Arial"/>
                <a:cs typeface="Arial"/>
              </a:rPr>
              <a:t>insert: </a:t>
            </a:r>
            <a:r>
              <a:rPr sz="1000" spc="-5" dirty="0">
                <a:latin typeface="Courier New"/>
                <a:cs typeface="Courier New"/>
              </a:rPr>
              <a:t>String color = Shirt.getColor();</a:t>
            </a:r>
            <a:endParaRPr sz="1000" dirty="0">
              <a:latin typeface="Courier New"/>
              <a:cs typeface="Courier New"/>
            </a:endParaRPr>
          </a:p>
          <a:p>
            <a:pPr marL="212090" indent="-200025">
              <a:lnSpc>
                <a:spcPts val="1180"/>
              </a:lnSpc>
              <a:spcBef>
                <a:spcPts val="254"/>
              </a:spcBef>
              <a:buAutoNum type="alphaUcPeriod" startAt="2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n1 </a:t>
            </a:r>
            <a:r>
              <a:rPr sz="1000" spc="-5" dirty="0">
                <a:latin typeface="Arial"/>
                <a:cs typeface="Arial"/>
              </a:rPr>
              <a:t>insert: </a:t>
            </a:r>
            <a:r>
              <a:rPr sz="1000" spc="-5" dirty="0">
                <a:latin typeface="Courier New"/>
                <a:cs typeface="Courier New"/>
              </a:rPr>
              <a:t>import clothing;</a:t>
            </a:r>
            <a:endParaRPr sz="1000" dirty="0">
              <a:latin typeface="Courier New"/>
              <a:cs typeface="Courier New"/>
            </a:endParaRPr>
          </a:p>
          <a:p>
            <a:pPr marL="212090">
              <a:lnSpc>
                <a:spcPts val="1180"/>
              </a:lnSpc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n2 </a:t>
            </a:r>
            <a:r>
              <a:rPr sz="1000" spc="-5" dirty="0">
                <a:latin typeface="Arial"/>
                <a:cs typeface="Arial"/>
              </a:rPr>
              <a:t>insert: </a:t>
            </a:r>
            <a:r>
              <a:rPr sz="1000" spc="-5" dirty="0">
                <a:latin typeface="Courier New"/>
                <a:cs typeface="Courier New"/>
              </a:rPr>
              <a:t>String color = Shirt.getColor();</a:t>
            </a:r>
            <a:endParaRPr sz="1000" dirty="0">
              <a:latin typeface="Courier New"/>
              <a:cs typeface="Courier New"/>
            </a:endParaRPr>
          </a:p>
          <a:p>
            <a:pPr marL="212090" indent="-200025">
              <a:lnSpc>
                <a:spcPts val="1180"/>
              </a:lnSpc>
              <a:spcBef>
                <a:spcPts val="250"/>
              </a:spcBef>
              <a:buAutoNum type="alphaUcPeriod" startAt="3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n1 </a:t>
            </a:r>
            <a:r>
              <a:rPr sz="1000" spc="-5" dirty="0">
                <a:latin typeface="Arial"/>
                <a:cs typeface="Arial"/>
              </a:rPr>
              <a:t>insert: </a:t>
            </a:r>
            <a:r>
              <a:rPr sz="1000" spc="-5" dirty="0">
                <a:latin typeface="Courier New"/>
                <a:cs typeface="Courier New"/>
              </a:rPr>
              <a:t>import static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clothing.Shirt.getColor;</a:t>
            </a:r>
            <a:endParaRPr sz="1000" dirty="0">
              <a:latin typeface="Courier New"/>
              <a:cs typeface="Courier New"/>
            </a:endParaRPr>
          </a:p>
          <a:p>
            <a:pPr marL="212090">
              <a:lnSpc>
                <a:spcPts val="1180"/>
              </a:lnSpc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n2 </a:t>
            </a:r>
            <a:r>
              <a:rPr sz="1000" spc="-5" dirty="0">
                <a:latin typeface="Arial"/>
                <a:cs typeface="Arial"/>
              </a:rPr>
              <a:t>insert: </a:t>
            </a:r>
            <a:r>
              <a:rPr sz="1000" spc="-5" dirty="0">
                <a:latin typeface="Courier New"/>
                <a:cs typeface="Courier New"/>
              </a:rPr>
              <a:t>String color =</a:t>
            </a:r>
            <a:r>
              <a:rPr sz="100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getColor();</a:t>
            </a:r>
            <a:endParaRPr sz="1000" dirty="0">
              <a:latin typeface="Courier New"/>
              <a:cs typeface="Courier New"/>
            </a:endParaRPr>
          </a:p>
          <a:p>
            <a:pPr marL="212090" indent="-200025">
              <a:lnSpc>
                <a:spcPts val="1150"/>
              </a:lnSpc>
              <a:spcBef>
                <a:spcPts val="250"/>
              </a:spcBef>
              <a:buAutoNum type="alphaUcPeriod" startAt="4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n1 </a:t>
            </a:r>
            <a:r>
              <a:rPr sz="1000" spc="-5" dirty="0">
                <a:latin typeface="Arial"/>
                <a:cs typeface="Arial"/>
              </a:rPr>
              <a:t>no changes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required.</a:t>
            </a:r>
            <a:endParaRPr sz="1000" dirty="0">
              <a:latin typeface="Arial"/>
              <a:cs typeface="Arial"/>
            </a:endParaRPr>
          </a:p>
          <a:p>
            <a:pPr marL="212090">
              <a:lnSpc>
                <a:spcPts val="1150"/>
              </a:lnSpc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n2 </a:t>
            </a:r>
            <a:r>
              <a:rPr sz="1000" spc="-5" dirty="0">
                <a:latin typeface="Arial"/>
                <a:cs typeface="Arial"/>
              </a:rPr>
              <a:t>insert: </a:t>
            </a:r>
            <a:r>
              <a:rPr sz="1000" spc="-5" dirty="0">
                <a:latin typeface="Courier New"/>
                <a:cs typeface="Courier New"/>
              </a:rPr>
              <a:t>String color = Shirt.getColor();</a:t>
            </a:r>
            <a:endParaRPr sz="1000" dirty="0">
              <a:latin typeface="Courier New"/>
              <a:cs typeface="Courier New"/>
            </a:endParaRPr>
          </a:p>
          <a:p>
            <a:pPr marL="212090" indent="-200025">
              <a:lnSpc>
                <a:spcPts val="1180"/>
              </a:lnSpc>
              <a:spcBef>
                <a:spcPts val="254"/>
              </a:spcBef>
              <a:buAutoNum type="alphaUcPeriod" startAt="5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n1 </a:t>
            </a:r>
            <a:r>
              <a:rPr sz="1000" spc="-5" dirty="0">
                <a:latin typeface="Arial"/>
                <a:cs typeface="Arial"/>
              </a:rPr>
              <a:t>insert: </a:t>
            </a:r>
            <a:r>
              <a:rPr sz="1000" spc="-5" dirty="0">
                <a:latin typeface="Courier New"/>
                <a:cs typeface="Courier New"/>
              </a:rPr>
              <a:t>import Shirt;</a:t>
            </a:r>
            <a:endParaRPr sz="1000" dirty="0">
              <a:latin typeface="Courier New"/>
              <a:cs typeface="Courier New"/>
            </a:endParaRPr>
          </a:p>
          <a:p>
            <a:pPr marL="212090">
              <a:lnSpc>
                <a:spcPts val="1180"/>
              </a:lnSpc>
            </a:pP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n2 </a:t>
            </a:r>
            <a:r>
              <a:rPr sz="1000" spc="-5" dirty="0">
                <a:latin typeface="Arial"/>
                <a:cs typeface="Arial"/>
              </a:rPr>
              <a:t>insert: </a:t>
            </a:r>
            <a:r>
              <a:rPr sz="1000" spc="-5" dirty="0">
                <a:latin typeface="Courier New"/>
                <a:cs typeface="Courier New"/>
              </a:rPr>
              <a:t>String color = Shirt.getColor();</a:t>
            </a:r>
            <a:endParaRPr sz="1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00" dirty="0">
              <a:latin typeface="Courier New"/>
              <a:cs typeface="Courier New"/>
            </a:endParaRPr>
          </a:p>
          <a:p>
            <a:pPr marL="12700" marR="3441700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A, C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</a:t>
            </a:r>
            <a:r>
              <a:rPr sz="1000" b="1" spc="-10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51130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160"/>
              </a:lnSpc>
              <a:spcBef>
                <a:spcPts val="9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121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fragments: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51916" y="1138427"/>
            <a:ext cx="1523999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1959317"/>
            <a:ext cx="2851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A</a:t>
            </a:r>
            <a:r>
              <a:rPr sz="1000" spc="-15" dirty="0">
                <a:latin typeface="Arial"/>
                <a:cs typeface="Arial"/>
              </a:rPr>
              <a:t>n</a:t>
            </a:r>
            <a:r>
              <a:rPr sz="1000" spc="-10" dirty="0">
                <a:latin typeface="Arial"/>
                <a:cs typeface="Arial"/>
              </a:rPr>
              <a:t>d: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28116" y="2363689"/>
            <a:ext cx="4800600" cy="2133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4781867"/>
            <a:ext cx="3961129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statement </a:t>
            </a:r>
            <a:r>
              <a:rPr sz="1000" spc="-10" dirty="0">
                <a:latin typeface="Arial"/>
                <a:cs typeface="Arial"/>
              </a:rPr>
              <a:t>is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true?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After </a:t>
            </a:r>
            <a:r>
              <a:rPr sz="1000" spc="-10" dirty="0">
                <a:latin typeface="Arial"/>
                <a:cs typeface="Arial"/>
              </a:rPr>
              <a:t>line 11, </a:t>
            </a:r>
            <a:r>
              <a:rPr sz="1000" spc="-5" dirty="0">
                <a:latin typeface="Arial"/>
                <a:cs typeface="Arial"/>
              </a:rPr>
              <a:t>three objects are </a:t>
            </a:r>
            <a:r>
              <a:rPr sz="1000" spc="-10" dirty="0">
                <a:latin typeface="Arial"/>
                <a:cs typeface="Arial"/>
              </a:rPr>
              <a:t>eligible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garbage</a:t>
            </a:r>
            <a:r>
              <a:rPr sz="1000" spc="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collection.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After </a:t>
            </a:r>
            <a:r>
              <a:rPr sz="1000" spc="-10" dirty="0">
                <a:latin typeface="Arial"/>
                <a:cs typeface="Arial"/>
              </a:rPr>
              <a:t>line 11, two objects are eligible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garbage</a:t>
            </a:r>
            <a:r>
              <a:rPr sz="1000" spc="5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collection.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After </a:t>
            </a:r>
            <a:r>
              <a:rPr sz="1000" spc="-10" dirty="0">
                <a:latin typeface="Arial"/>
                <a:cs typeface="Arial"/>
              </a:rPr>
              <a:t>line 11, one object </a:t>
            </a:r>
            <a:r>
              <a:rPr sz="1000" spc="-5" dirty="0">
                <a:latin typeface="Arial"/>
                <a:cs typeface="Arial"/>
              </a:rPr>
              <a:t>is </a:t>
            </a:r>
            <a:r>
              <a:rPr sz="1000" spc="-10" dirty="0">
                <a:latin typeface="Arial"/>
                <a:cs typeface="Arial"/>
              </a:rPr>
              <a:t>eligible </a:t>
            </a:r>
            <a:r>
              <a:rPr sz="1000" spc="-5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garbage</a:t>
            </a:r>
            <a:r>
              <a:rPr sz="1000" spc="5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collection.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After </a:t>
            </a:r>
            <a:r>
              <a:rPr sz="1000" spc="-10" dirty="0">
                <a:latin typeface="Arial"/>
                <a:cs typeface="Arial"/>
              </a:rPr>
              <a:t>line 11, none of </a:t>
            </a:r>
            <a:r>
              <a:rPr sz="1000" spc="-5" dirty="0">
                <a:latin typeface="Arial"/>
                <a:cs typeface="Arial"/>
              </a:rPr>
              <a:t>the objects are </a:t>
            </a:r>
            <a:r>
              <a:rPr sz="1000" spc="-10" dirty="0">
                <a:latin typeface="Arial"/>
                <a:cs typeface="Arial"/>
              </a:rPr>
              <a:t>eligible </a:t>
            </a:r>
            <a:r>
              <a:rPr sz="1000" dirty="0">
                <a:latin typeface="Arial"/>
                <a:cs typeface="Arial"/>
              </a:rPr>
              <a:t>for </a:t>
            </a:r>
            <a:r>
              <a:rPr sz="1000" spc="-10" dirty="0">
                <a:latin typeface="Arial"/>
                <a:cs typeface="Arial"/>
              </a:rPr>
              <a:t>garbage</a:t>
            </a:r>
            <a:r>
              <a:rPr sz="1000" spc="9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collection.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2832735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28116" y="1004339"/>
            <a:ext cx="4876800" cy="3200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483087"/>
            <a:ext cx="144843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3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4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-1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2639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123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16" y="7173496"/>
            <a:ext cx="4191000" cy="8385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15741" y="8099488"/>
            <a:ext cx="2889885" cy="1012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>
              <a:latin typeface="Arial"/>
              <a:cs typeface="Arial"/>
            </a:endParaRPr>
          </a:p>
          <a:p>
            <a:pPr marL="50800">
              <a:lnSpc>
                <a:spcPct val="100000"/>
              </a:lnSpc>
            </a:pPr>
            <a:r>
              <a:rPr sz="1500" spc="-7" baseline="-5555" dirty="0">
                <a:latin typeface="Arial"/>
                <a:cs typeface="Arial"/>
              </a:rPr>
              <a:t>A.  </a:t>
            </a:r>
            <a:r>
              <a:rPr sz="1000" spc="-5" dirty="0">
                <a:latin typeface="Courier New"/>
                <a:cs typeface="Courier New"/>
              </a:rPr>
              <a:t>2012-02-10</a:t>
            </a:r>
            <a:endParaRPr sz="1000">
              <a:latin typeface="Courier New"/>
              <a:cs typeface="Courier New"/>
            </a:endParaRPr>
          </a:p>
          <a:p>
            <a:pPr marL="50800">
              <a:lnSpc>
                <a:spcPct val="100000"/>
              </a:lnSpc>
              <a:spcBef>
                <a:spcPts val="190"/>
              </a:spcBef>
            </a:pPr>
            <a:r>
              <a:rPr sz="1500" spc="-7" baseline="-5555" dirty="0">
                <a:latin typeface="Arial"/>
                <a:cs typeface="Arial"/>
              </a:rPr>
              <a:t>B.  </a:t>
            </a:r>
            <a:r>
              <a:rPr sz="1000" spc="-5" dirty="0">
                <a:latin typeface="Courier New"/>
                <a:cs typeface="Courier New"/>
              </a:rPr>
              <a:t>2012-02-11</a:t>
            </a:r>
            <a:endParaRPr sz="1000">
              <a:latin typeface="Courier New"/>
              <a:cs typeface="Courier New"/>
            </a:endParaRPr>
          </a:p>
          <a:p>
            <a:pPr marL="250190" indent="-200025">
              <a:lnSpc>
                <a:spcPct val="100000"/>
              </a:lnSpc>
              <a:spcBef>
                <a:spcPts val="300"/>
              </a:spcBef>
              <a:buAutoNum type="alphaUcPeriod" startAt="3"/>
              <a:tabLst>
                <a:tab pos="250825" algn="l"/>
              </a:tabLst>
            </a:pPr>
            <a:r>
              <a:rPr sz="1000" spc="-10" dirty="0">
                <a:latin typeface="Arial"/>
                <a:cs typeface="Arial"/>
              </a:rPr>
              <a:t>Compilation fails</a:t>
            </a:r>
            <a:endParaRPr sz="1000">
              <a:latin typeface="Arial"/>
              <a:cs typeface="Arial"/>
            </a:endParaRPr>
          </a:p>
          <a:p>
            <a:pPr marL="250190" indent="-200025">
              <a:lnSpc>
                <a:spcPct val="100000"/>
              </a:lnSpc>
              <a:spcBef>
                <a:spcPts val="195"/>
              </a:spcBef>
              <a:buAutoNum type="alphaUcPeriod" startAt="3"/>
              <a:tabLst>
                <a:tab pos="250825" algn="l"/>
              </a:tabLst>
            </a:pPr>
            <a:r>
              <a:rPr sz="1000" spc="-5" dirty="0">
                <a:latin typeface="Arial"/>
                <a:cs typeface="Arial"/>
              </a:rPr>
              <a:t>A </a:t>
            </a:r>
            <a:r>
              <a:rPr sz="1000" spc="-5" dirty="0">
                <a:latin typeface="Courier New"/>
                <a:cs typeface="Courier New"/>
              </a:rPr>
              <a:t>DateTimeException</a:t>
            </a:r>
            <a:r>
              <a:rPr sz="1000" spc="-365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thrown at runtime.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53841" y="744740"/>
            <a:ext cx="1431925" cy="133096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303530">
              <a:lnSpc>
                <a:spcPts val="1150"/>
              </a:lnSpc>
              <a:spcBef>
                <a:spcPts val="17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D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900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124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75716" y="2074164"/>
            <a:ext cx="4647840" cy="1448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3638753"/>
            <a:ext cx="143192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 10 : 30 :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B.  10 : 22 :</a:t>
            </a:r>
            <a:r>
              <a:rPr sz="1000" spc="-10" dirty="0">
                <a:latin typeface="Arial"/>
                <a:cs typeface="Arial"/>
              </a:rPr>
              <a:t> 22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5"/>
              </a:spcBef>
            </a:pPr>
            <a:r>
              <a:rPr sz="1000" spc="-5" dirty="0">
                <a:latin typeface="Arial"/>
                <a:cs typeface="Arial"/>
              </a:rPr>
              <a:t>C.  10 : 22 :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10 : 22 :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6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10515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00">
              <a:latin typeface="Arial"/>
              <a:cs typeface="Arial"/>
            </a:endParaRPr>
          </a:p>
          <a:p>
            <a:pPr marL="12700" marR="5080">
              <a:lnSpc>
                <a:spcPts val="1120"/>
              </a:lnSpc>
            </a:pPr>
            <a:r>
              <a:rPr sz="1000" b="1" spc="-5" dirty="0">
                <a:latin typeface="Arial"/>
                <a:cs typeface="Arial"/>
              </a:rPr>
              <a:t>E</a:t>
            </a:r>
            <a:r>
              <a:rPr sz="1000" b="1" spc="-15" dirty="0">
                <a:latin typeface="Arial"/>
                <a:cs typeface="Arial"/>
              </a:rPr>
              <a:t>x</a:t>
            </a:r>
            <a:r>
              <a:rPr sz="1000" b="1" spc="-5" dirty="0">
                <a:latin typeface="Arial"/>
                <a:cs typeface="Arial"/>
              </a:rPr>
              <a:t>plana</a:t>
            </a:r>
            <a:r>
              <a:rPr sz="1000" b="1" dirty="0">
                <a:latin typeface="Arial"/>
                <a:cs typeface="Arial"/>
              </a:rPr>
              <a:t>t</a:t>
            </a:r>
            <a:r>
              <a:rPr sz="1000" b="1" spc="-5" dirty="0">
                <a:latin typeface="Arial"/>
                <a:cs typeface="Arial"/>
              </a:rPr>
              <a:t>ion/Re</a:t>
            </a:r>
            <a:r>
              <a:rPr sz="1000" b="1" dirty="0">
                <a:latin typeface="Arial"/>
                <a:cs typeface="Arial"/>
              </a:rPr>
              <a:t>f</a:t>
            </a:r>
            <a:r>
              <a:rPr sz="1000" b="1" spc="-10" dirty="0">
                <a:latin typeface="Arial"/>
                <a:cs typeface="Arial"/>
              </a:rPr>
              <a:t>er</a:t>
            </a:r>
            <a:r>
              <a:rPr sz="1000" b="1" spc="-15" dirty="0">
                <a:latin typeface="Arial"/>
                <a:cs typeface="Arial"/>
              </a:rPr>
              <a:t>e</a:t>
            </a:r>
            <a:r>
              <a:rPr sz="1000" b="1" spc="-5" dirty="0">
                <a:latin typeface="Arial"/>
                <a:cs typeface="Arial"/>
              </a:rPr>
              <a:t>nce:  </a:t>
            </a:r>
            <a:r>
              <a:rPr sz="1000" spc="-10" dirty="0">
                <a:latin typeface="Arial"/>
                <a:cs typeface="Arial"/>
              </a:rPr>
              <a:t>Explanation: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85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5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125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26" y="851916"/>
            <a:ext cx="4953710" cy="342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518126"/>
            <a:ext cx="167830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And 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39" y="4910328"/>
            <a:ext cx="2134261" cy="381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5452402"/>
            <a:ext cx="1734185" cy="2652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n2.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Read Book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Read </a:t>
            </a:r>
            <a:r>
              <a:rPr sz="1000" spc="-5" dirty="0">
                <a:latin typeface="Arial"/>
                <a:cs typeface="Arial"/>
              </a:rPr>
              <a:t>E-Book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n1.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</a:t>
            </a:r>
            <a:r>
              <a:rPr sz="1000" spc="-5" dirty="0">
                <a:latin typeface="Arial"/>
                <a:cs typeface="Arial"/>
              </a:rPr>
              <a:t>fails at </a:t>
            </a:r>
            <a:r>
              <a:rPr sz="1000" spc="-10" dirty="0">
                <a:latin typeface="Arial"/>
                <a:cs typeface="Arial"/>
              </a:rPr>
              <a:t>line</a:t>
            </a:r>
            <a:r>
              <a:rPr sz="1000" spc="-2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n3.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61214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70" dirty="0">
                <a:latin typeface="Arial"/>
                <a:cs typeface="Arial"/>
              </a:rPr>
              <a:t> </a:t>
            </a:r>
            <a:r>
              <a:rPr sz="1000" b="1" spc="-10" dirty="0">
                <a:latin typeface="Arial"/>
                <a:cs typeface="Arial"/>
              </a:rPr>
              <a:t>126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this</a:t>
            </a:r>
            <a:r>
              <a:rPr sz="1000" spc="-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class: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5716" y="851906"/>
            <a:ext cx="3733448" cy="27428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3803446"/>
            <a:ext cx="6110605" cy="2984500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12700" marR="5080">
              <a:lnSpc>
                <a:spcPts val="1160"/>
              </a:lnSpc>
              <a:spcBef>
                <a:spcPts val="16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changes </a:t>
            </a:r>
            <a:r>
              <a:rPr sz="1000" spc="-10" dirty="0">
                <a:latin typeface="Arial"/>
                <a:cs typeface="Arial"/>
              </a:rPr>
              <a:t>would encapsulate this </a:t>
            </a:r>
            <a:r>
              <a:rPr sz="1000" spc="-5" dirty="0">
                <a:latin typeface="Arial"/>
                <a:cs typeface="Arial"/>
              </a:rPr>
              <a:t>class </a:t>
            </a:r>
            <a:r>
              <a:rPr sz="1000" spc="-10" dirty="0">
                <a:latin typeface="Arial"/>
                <a:cs typeface="Arial"/>
              </a:rPr>
              <a:t>and ensure </a:t>
            </a:r>
            <a:r>
              <a:rPr sz="1000" spc="-5" dirty="0">
                <a:latin typeface="Arial"/>
                <a:cs typeface="Arial"/>
              </a:rPr>
              <a:t>that </a:t>
            </a:r>
            <a:r>
              <a:rPr sz="1000" spc="-10" dirty="0">
                <a:latin typeface="Arial"/>
                <a:cs typeface="Arial"/>
              </a:rPr>
              <a:t>the area </a:t>
            </a:r>
            <a:r>
              <a:rPr sz="1000" spc="-5" dirty="0">
                <a:latin typeface="Arial"/>
                <a:cs typeface="Arial"/>
              </a:rPr>
              <a:t>field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15" dirty="0">
                <a:latin typeface="Arial"/>
                <a:cs typeface="Arial"/>
              </a:rPr>
              <a:t>always </a:t>
            </a:r>
            <a:r>
              <a:rPr sz="1000" spc="-10" dirty="0">
                <a:latin typeface="Arial"/>
                <a:cs typeface="Arial"/>
              </a:rPr>
              <a:t>equal </a:t>
            </a:r>
            <a:r>
              <a:rPr sz="1000" spc="-5" dirty="0">
                <a:latin typeface="Arial"/>
                <a:cs typeface="Arial"/>
              </a:rPr>
              <a:t>to </a:t>
            </a:r>
            <a:r>
              <a:rPr sz="1000" spc="-5" dirty="0">
                <a:latin typeface="Courier New"/>
                <a:cs typeface="Courier New"/>
              </a:rPr>
              <a:t>length *  height</a:t>
            </a:r>
            <a:r>
              <a:rPr sz="1000" spc="-305" dirty="0">
                <a:latin typeface="Courier New"/>
                <a:cs typeface="Courier New"/>
              </a:rPr>
              <a:t> </a:t>
            </a:r>
            <a:r>
              <a:rPr sz="1000" spc="-10" dirty="0">
                <a:latin typeface="Arial"/>
                <a:cs typeface="Arial"/>
              </a:rPr>
              <a:t>whenever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Rectangle </a:t>
            </a:r>
            <a:r>
              <a:rPr sz="1000" spc="-5" dirty="0">
                <a:latin typeface="Arial"/>
                <a:cs typeface="Arial"/>
              </a:rPr>
              <a:t>class is </a:t>
            </a:r>
            <a:r>
              <a:rPr sz="1000" spc="-10" dirty="0">
                <a:latin typeface="Arial"/>
                <a:cs typeface="Arial"/>
              </a:rPr>
              <a:t>used?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Call </a:t>
            </a:r>
            <a:r>
              <a:rPr sz="1000" spc="-5" dirty="0">
                <a:latin typeface="Arial"/>
                <a:cs typeface="Arial"/>
              </a:rPr>
              <a:t>the setArea method at the </a:t>
            </a:r>
            <a:r>
              <a:rPr sz="1000" spc="-10" dirty="0">
                <a:latin typeface="Arial"/>
                <a:cs typeface="Arial"/>
              </a:rPr>
              <a:t>end of </a:t>
            </a:r>
            <a:r>
              <a:rPr sz="1000" spc="-5" dirty="0">
                <a:latin typeface="Arial"/>
                <a:cs typeface="Arial"/>
              </a:rPr>
              <a:t>the setHeight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Call </a:t>
            </a:r>
            <a:r>
              <a:rPr sz="1000" spc="-5" dirty="0">
                <a:latin typeface="Arial"/>
                <a:cs typeface="Arial"/>
              </a:rPr>
              <a:t>the setArea method at the </a:t>
            </a:r>
            <a:r>
              <a:rPr sz="1000" spc="-10" dirty="0">
                <a:latin typeface="Arial"/>
                <a:cs typeface="Arial"/>
              </a:rPr>
              <a:t>beginning of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setHeight</a:t>
            </a:r>
            <a:r>
              <a:rPr sz="1000" spc="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Call </a:t>
            </a:r>
            <a:r>
              <a:rPr sz="1000" spc="-5" dirty="0">
                <a:latin typeface="Arial"/>
                <a:cs typeface="Arial"/>
              </a:rPr>
              <a:t>the setArea method at the </a:t>
            </a:r>
            <a:r>
              <a:rPr sz="1000" spc="-10" dirty="0">
                <a:latin typeface="Arial"/>
                <a:cs typeface="Arial"/>
              </a:rPr>
              <a:t>end of </a:t>
            </a:r>
            <a:r>
              <a:rPr sz="1000" spc="-5" dirty="0">
                <a:latin typeface="Arial"/>
                <a:cs typeface="Arial"/>
              </a:rPr>
              <a:t>the setLength method.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Call </a:t>
            </a:r>
            <a:r>
              <a:rPr sz="1000" spc="-5" dirty="0">
                <a:latin typeface="Arial"/>
                <a:cs typeface="Arial"/>
              </a:rPr>
              <a:t>the setArea method at the </a:t>
            </a:r>
            <a:r>
              <a:rPr sz="1000" spc="-10" dirty="0">
                <a:latin typeface="Arial"/>
                <a:cs typeface="Arial"/>
              </a:rPr>
              <a:t>beginning of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setLength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method.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Change </a:t>
            </a:r>
            <a:r>
              <a:rPr sz="1000" spc="-5" dirty="0">
                <a:latin typeface="Arial"/>
                <a:cs typeface="Arial"/>
              </a:rPr>
              <a:t>the setArea method to</a:t>
            </a:r>
            <a:r>
              <a:rPr sz="1000" spc="-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private.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Change </a:t>
            </a:r>
            <a:r>
              <a:rPr sz="1000" spc="-5" dirty="0">
                <a:latin typeface="Arial"/>
                <a:cs typeface="Arial"/>
              </a:rPr>
              <a:t>the </a:t>
            </a:r>
            <a:r>
              <a:rPr sz="1000" spc="-10" dirty="0">
                <a:latin typeface="Arial"/>
                <a:cs typeface="Arial"/>
              </a:rPr>
              <a:t>area </a:t>
            </a:r>
            <a:r>
              <a:rPr sz="1000" spc="-5" dirty="0">
                <a:latin typeface="Arial"/>
                <a:cs typeface="Arial"/>
              </a:rPr>
              <a:t>field to</a:t>
            </a:r>
            <a:r>
              <a:rPr sz="1000" spc="-10" dirty="0">
                <a:latin typeface="Arial"/>
                <a:cs typeface="Arial"/>
              </a:rPr>
              <a:t> public.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489712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AC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127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22" y="7002805"/>
            <a:ext cx="3810329" cy="21343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77641" y="880338"/>
            <a:ext cx="3645535" cy="2707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889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50" dirty="0">
              <a:latin typeface="Arial"/>
              <a:cs typeface="Arial"/>
            </a:endParaRPr>
          </a:p>
          <a:p>
            <a:pPr marL="288290" indent="-200025">
              <a:lnSpc>
                <a:spcPct val="100000"/>
              </a:lnSpc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[green, red, yellow, </a:t>
            </a:r>
            <a:r>
              <a:rPr sz="1000" spc="-10" dirty="0">
                <a:latin typeface="Courier New"/>
                <a:cs typeface="Courier New"/>
              </a:rPr>
              <a:t>cyan]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0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[green, blue, yellow,</a:t>
            </a:r>
            <a:r>
              <a:rPr sz="1000" spc="-10" dirty="0">
                <a:latin typeface="Courier New"/>
                <a:cs typeface="Courier New"/>
              </a:rPr>
              <a:t> cyan]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195"/>
              </a:spcBef>
              <a:buFont typeface="Arial"/>
              <a:buAutoNum type="alphaUcPeriod"/>
              <a:tabLst>
                <a:tab pos="288925" algn="l"/>
              </a:tabLst>
            </a:pPr>
            <a:r>
              <a:rPr sz="1000" spc="-5" dirty="0">
                <a:latin typeface="Courier New"/>
                <a:cs typeface="Courier New"/>
              </a:rPr>
              <a:t>[green, red, cyan,</a:t>
            </a:r>
            <a:r>
              <a:rPr sz="1000" spc="-1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Courier New"/>
                <a:cs typeface="Courier New"/>
              </a:rPr>
              <a:t>yellow]</a:t>
            </a:r>
            <a:endParaRPr sz="1000" dirty="0">
              <a:latin typeface="Courier New"/>
              <a:cs typeface="Courier New"/>
            </a:endParaRPr>
          </a:p>
          <a:p>
            <a:pPr marL="288290" indent="-200025">
              <a:lnSpc>
                <a:spcPct val="100000"/>
              </a:lnSpc>
              <a:spcBef>
                <a:spcPts val="300"/>
              </a:spcBef>
              <a:buAutoNum type="alphaUcPeriod"/>
              <a:tabLst>
                <a:tab pos="288925" algn="l"/>
              </a:tabLst>
            </a:pPr>
            <a:r>
              <a:rPr sz="1000" spc="-5" dirty="0">
                <a:latin typeface="Arial"/>
                <a:cs typeface="Arial"/>
              </a:rPr>
              <a:t>An </a:t>
            </a:r>
            <a:r>
              <a:rPr sz="1000" spc="-5" dirty="0">
                <a:latin typeface="Courier New"/>
                <a:cs typeface="Courier New"/>
              </a:rPr>
              <a:t>IndexOutOfBoundsException</a:t>
            </a:r>
            <a:r>
              <a:rPr sz="1000" spc="-360" dirty="0">
                <a:latin typeface="Courier New"/>
                <a:cs typeface="Courier New"/>
              </a:rPr>
              <a:t> </a:t>
            </a:r>
            <a:r>
              <a:rPr sz="1000" spc="-5" dirty="0">
                <a:latin typeface="Arial"/>
                <a:cs typeface="Arial"/>
              </a:rPr>
              <a:t>is thrown at runtime.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50" dirty="0">
              <a:latin typeface="Arial"/>
              <a:cs typeface="Arial"/>
            </a:endParaRPr>
          </a:p>
          <a:p>
            <a:pPr marL="88900" marR="2440305">
              <a:lnSpc>
                <a:spcPts val="1150"/>
              </a:lnSpc>
            </a:pP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Correct Answer: 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D </a:t>
            </a:r>
            <a:r>
              <a:rPr lang="en-US" sz="1000" spc="-5" dirty="0">
                <a:highlight>
                  <a:srgbClr val="FFFF00"/>
                </a:highlight>
                <a:latin typeface="Arial"/>
                <a:cs typeface="Arial"/>
              </a:rPr>
              <a:t> =&gt; B</a:t>
            </a:r>
            <a:r>
              <a:rPr sz="1000" spc="-5" dirty="0">
                <a:highlight>
                  <a:srgbClr val="FFFF00"/>
                </a:highlight>
                <a:latin typeface="Arial"/>
                <a:cs typeface="Arial"/>
              </a:rPr>
              <a:t> </a:t>
            </a:r>
            <a:r>
              <a:rPr sz="1000" b="1" spc="-10" dirty="0">
                <a:highlight>
                  <a:srgbClr val="FFFF00"/>
                </a:highlight>
                <a:latin typeface="Arial"/>
                <a:cs typeface="Arial"/>
              </a:rPr>
              <a:t>Section: </a:t>
            </a:r>
            <a:r>
              <a:rPr sz="1000" b="1" spc="-5" dirty="0">
                <a:highlight>
                  <a:srgbClr val="FFFF00"/>
                </a:highlight>
                <a:latin typeface="Arial"/>
                <a:cs typeface="Arial"/>
              </a:rPr>
              <a:t>(none)  </a:t>
            </a:r>
            <a:r>
              <a:rPr sz="1000" b="1" spc="-5" dirty="0">
                <a:latin typeface="Arial"/>
                <a:cs typeface="Arial"/>
              </a:rPr>
              <a:t>Explanation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 dirty="0">
              <a:latin typeface="Arial"/>
              <a:cs typeface="Arial"/>
            </a:endParaRPr>
          </a:p>
          <a:p>
            <a:pPr marL="889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128</a:t>
            </a:r>
            <a:endParaRPr sz="1000" dirty="0">
              <a:latin typeface="Arial"/>
              <a:cs typeface="Arial"/>
            </a:endParaRPr>
          </a:p>
          <a:p>
            <a:pPr marL="889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60910" y="3379877"/>
            <a:ext cx="1676743" cy="762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53841" y="4106646"/>
            <a:ext cx="3658870" cy="482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5" dirty="0">
                <a:latin typeface="Arial"/>
                <a:cs typeface="Arial"/>
              </a:rPr>
              <a:t>three code fragments </a:t>
            </a:r>
            <a:r>
              <a:rPr sz="1000" spc="-10" dirty="0">
                <a:latin typeface="Arial"/>
                <a:cs typeface="Arial"/>
              </a:rPr>
              <a:t>are valid </a:t>
            </a:r>
            <a:r>
              <a:rPr sz="1000" spc="-5" dirty="0">
                <a:latin typeface="Arial"/>
                <a:cs typeface="Arial"/>
              </a:rPr>
              <a:t>at </a:t>
            </a:r>
            <a:r>
              <a:rPr sz="1000" spc="-10" dirty="0">
                <a:latin typeface="Arial"/>
                <a:cs typeface="Arial"/>
              </a:rPr>
              <a:t>line n1? </a:t>
            </a:r>
            <a:r>
              <a:rPr sz="1000" spc="-5" dirty="0">
                <a:latin typeface="Arial"/>
                <a:cs typeface="Arial"/>
              </a:rPr>
              <a:t>(Choose</a:t>
            </a:r>
            <a:r>
              <a:rPr sz="1000" spc="4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three.)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A.</a:t>
            </a:r>
            <a:endParaRPr sz="1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5360" y="4447032"/>
            <a:ext cx="3277332" cy="676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3841" y="5142992"/>
            <a:ext cx="14541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B.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75360" y="5254790"/>
            <a:ext cx="2438400" cy="6766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53841" y="5950775"/>
            <a:ext cx="152400" cy="546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10" dirty="0">
                <a:latin typeface="Arial"/>
                <a:cs typeface="Arial"/>
              </a:rPr>
              <a:t>C.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spc="-10" dirty="0">
                <a:latin typeface="Arial"/>
                <a:cs typeface="Arial"/>
              </a:rPr>
              <a:t>D.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51570" y="5986271"/>
            <a:ext cx="2362533" cy="228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51569" y="6355079"/>
            <a:ext cx="2972168" cy="667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51552" y="7077456"/>
            <a:ext cx="3885827" cy="229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53841" y="7041895"/>
            <a:ext cx="1431925" cy="1843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5" dirty="0">
                <a:latin typeface="Arial"/>
                <a:cs typeface="Arial"/>
              </a:rPr>
              <a:t>E.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400">
              <a:latin typeface="Arial"/>
              <a:cs typeface="Arial"/>
            </a:endParaRPr>
          </a:p>
          <a:p>
            <a:pPr marL="12700" marR="134620">
              <a:lnSpc>
                <a:spcPts val="1150"/>
              </a:lnSpc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ADE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129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Given: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51916" y="851916"/>
            <a:ext cx="3810000" cy="32766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3841" y="4365701"/>
            <a:ext cx="1448435" cy="24758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5" dirty="0">
                <a:latin typeface="Arial"/>
                <a:cs typeface="Arial"/>
              </a:rPr>
              <a:t>What </a:t>
            </a:r>
            <a:r>
              <a:rPr sz="1000" spc="-10" dirty="0">
                <a:latin typeface="Arial"/>
                <a:cs typeface="Arial"/>
              </a:rPr>
              <a:t>is </a:t>
            </a:r>
            <a:r>
              <a:rPr sz="1000" spc="-5" dirty="0">
                <a:latin typeface="Arial"/>
                <a:cs typeface="Arial"/>
              </a:rPr>
              <a:t>the</a:t>
            </a:r>
            <a:r>
              <a:rPr sz="1000" spc="-2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result?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buAutoNum type="alphaUcPeriod"/>
              <a:tabLst>
                <a:tab pos="212725" algn="l"/>
              </a:tabLst>
            </a:pPr>
            <a:r>
              <a:rPr sz="1000" spc="-10" dirty="0">
                <a:latin typeface="Arial"/>
                <a:cs typeface="Arial"/>
              </a:rPr>
              <a:t>Compilation fails.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0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3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5</a:t>
            </a:r>
            <a:endParaRPr sz="1000">
              <a:latin typeface="Arial"/>
              <a:cs typeface="Arial"/>
            </a:endParaRPr>
          </a:p>
          <a:p>
            <a:pPr marL="212090" indent="-200025">
              <a:lnSpc>
                <a:spcPct val="100000"/>
              </a:lnSpc>
              <a:spcBef>
                <a:spcPts val="195"/>
              </a:spcBef>
              <a:buAutoNum type="alphaUcPeriod"/>
              <a:tabLst>
                <a:tab pos="212725" algn="l"/>
              </a:tabLst>
            </a:pPr>
            <a:r>
              <a:rPr sz="1000" spc="-5" dirty="0">
                <a:latin typeface="Arial"/>
                <a:cs typeface="Arial"/>
              </a:rPr>
              <a:t>0</a:t>
            </a:r>
            <a:r>
              <a:rPr sz="1000" spc="-10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1000" spc="-5" dirty="0">
                <a:latin typeface="Arial"/>
                <a:cs typeface="Arial"/>
              </a:rPr>
              <a:t>D. 9</a:t>
            </a:r>
            <a:r>
              <a:rPr sz="1000" spc="15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25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100">
              <a:latin typeface="Arial"/>
              <a:cs typeface="Arial"/>
            </a:endParaRPr>
          </a:p>
          <a:p>
            <a:pPr marL="12700" marR="326390">
              <a:lnSpc>
                <a:spcPts val="1150"/>
              </a:lnSpc>
              <a:spcBef>
                <a:spcPts val="5"/>
              </a:spcBef>
            </a:pPr>
            <a:r>
              <a:rPr sz="1000" b="1" spc="-10" dirty="0">
                <a:latin typeface="Arial"/>
                <a:cs typeface="Arial"/>
              </a:rPr>
              <a:t>Correct Answer: </a:t>
            </a:r>
            <a:r>
              <a:rPr sz="1000" spc="-5" dirty="0">
                <a:latin typeface="Arial"/>
                <a:cs typeface="Arial"/>
              </a:rPr>
              <a:t>B  </a:t>
            </a:r>
            <a:r>
              <a:rPr sz="1000" b="1" spc="-10" dirty="0">
                <a:latin typeface="Arial"/>
                <a:cs typeface="Arial"/>
              </a:rPr>
              <a:t>Section: </a:t>
            </a:r>
            <a:r>
              <a:rPr sz="1000" b="1" spc="-5" dirty="0">
                <a:latin typeface="Arial"/>
                <a:cs typeface="Arial"/>
              </a:rPr>
              <a:t>(none)  Explanation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Explanation/Reference: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1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  <a:spcBef>
                <a:spcPts val="894"/>
              </a:spcBef>
            </a:pPr>
            <a:r>
              <a:rPr sz="1000" b="1" spc="-5" dirty="0">
                <a:latin typeface="Arial"/>
                <a:cs typeface="Arial"/>
              </a:rPr>
              <a:t>QUESTION</a:t>
            </a:r>
            <a:r>
              <a:rPr sz="1000" b="1" spc="-10" dirty="0">
                <a:latin typeface="Arial"/>
                <a:cs typeface="Arial"/>
              </a:rPr>
              <a:t> 130</a:t>
            </a:r>
            <a:endParaRPr sz="1000">
              <a:latin typeface="Arial"/>
              <a:cs typeface="Arial"/>
            </a:endParaRPr>
          </a:p>
          <a:p>
            <a:pPr marL="12700">
              <a:lnSpc>
                <a:spcPts val="1160"/>
              </a:lnSpc>
            </a:pPr>
            <a:r>
              <a:rPr sz="1000" spc="-10" dirty="0">
                <a:latin typeface="Arial"/>
                <a:cs typeface="Arial"/>
              </a:rPr>
              <a:t>Given the </a:t>
            </a:r>
            <a:r>
              <a:rPr sz="1000" spc="-5" dirty="0">
                <a:latin typeface="Arial"/>
                <a:cs typeface="Arial"/>
              </a:rPr>
              <a:t>code</a:t>
            </a:r>
            <a:r>
              <a:rPr sz="1000" spc="-1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fragment:</a:t>
            </a:r>
            <a:endParaRPr sz="1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1923" y="6979919"/>
            <a:ext cx="3429358" cy="9140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53841" y="8064462"/>
            <a:ext cx="6179820" cy="31750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1100"/>
              </a:lnSpc>
              <a:spcBef>
                <a:spcPts val="215"/>
              </a:spcBef>
            </a:pPr>
            <a:r>
              <a:rPr sz="1000" spc="5" dirty="0">
                <a:latin typeface="Arial"/>
                <a:cs typeface="Arial"/>
              </a:rPr>
              <a:t>Which </a:t>
            </a:r>
            <a:r>
              <a:rPr sz="1000" spc="-10" dirty="0">
                <a:latin typeface="Arial"/>
                <a:cs typeface="Arial"/>
              </a:rPr>
              <a:t>two </a:t>
            </a:r>
            <a:r>
              <a:rPr sz="1000" spc="-5" dirty="0">
                <a:latin typeface="Arial"/>
                <a:cs typeface="Arial"/>
              </a:rPr>
              <a:t>code fragments can </a:t>
            </a:r>
            <a:r>
              <a:rPr sz="1000" spc="-10" dirty="0">
                <a:latin typeface="Arial"/>
                <a:cs typeface="Arial"/>
              </a:rPr>
              <a:t>be independently </a:t>
            </a:r>
            <a:r>
              <a:rPr sz="1000" spc="-5" dirty="0">
                <a:latin typeface="Arial"/>
                <a:cs typeface="Arial"/>
              </a:rPr>
              <a:t>inserted </a:t>
            </a:r>
            <a:r>
              <a:rPr sz="1000" spc="-10" dirty="0">
                <a:latin typeface="Arial"/>
                <a:cs typeface="Arial"/>
              </a:rPr>
              <a:t>at line </a:t>
            </a:r>
            <a:r>
              <a:rPr sz="1000" spc="-5" dirty="0">
                <a:latin typeface="Arial"/>
                <a:cs typeface="Arial"/>
              </a:rPr>
              <a:t>n1 to </a:t>
            </a:r>
            <a:r>
              <a:rPr sz="1000" spc="-10" dirty="0">
                <a:latin typeface="Arial"/>
                <a:cs typeface="Arial"/>
              </a:rPr>
              <a:t>enable </a:t>
            </a:r>
            <a:r>
              <a:rPr sz="1000" spc="-5" dirty="0">
                <a:latin typeface="Arial"/>
                <a:cs typeface="Arial"/>
              </a:rPr>
              <a:t>the code to print </a:t>
            </a:r>
            <a:r>
              <a:rPr sz="1000" spc="-10" dirty="0">
                <a:latin typeface="Arial"/>
                <a:cs typeface="Arial"/>
              </a:rPr>
              <a:t>the </a:t>
            </a:r>
            <a:r>
              <a:rPr sz="1000" spc="-5" dirty="0">
                <a:latin typeface="Arial"/>
                <a:cs typeface="Arial"/>
              </a:rPr>
              <a:t>elements </a:t>
            </a:r>
            <a:r>
              <a:rPr sz="1000" spc="-10" dirty="0">
                <a:latin typeface="Arial"/>
                <a:cs typeface="Arial"/>
              </a:rPr>
              <a:t>of  </a:t>
            </a:r>
            <a:r>
              <a:rPr sz="1000" spc="-5" dirty="0">
                <a:latin typeface="Arial"/>
                <a:cs typeface="Arial"/>
              </a:rPr>
              <a:t>the array in reverse </a:t>
            </a:r>
            <a:r>
              <a:rPr sz="1000" spc="-10" dirty="0">
                <a:latin typeface="Arial"/>
                <a:cs typeface="Arial"/>
              </a:rPr>
              <a:t>order? </a:t>
            </a:r>
            <a:r>
              <a:rPr sz="1000" spc="-5" dirty="0">
                <a:latin typeface="Arial"/>
                <a:cs typeface="Arial"/>
              </a:rPr>
              <a:t>(Choose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10" dirty="0">
                <a:latin typeface="Arial"/>
                <a:cs typeface="Arial"/>
              </a:rPr>
              <a:t>two.)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1130</TotalTime>
  <Words>12472</Words>
  <Application>Microsoft Office PowerPoint</Application>
  <PresentationFormat>Custom</PresentationFormat>
  <Paragraphs>3117</Paragraphs>
  <Slides>185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1" baseType="lpstr">
      <vt:lpstr>Arial</vt:lpstr>
      <vt:lpstr>Calibri</vt:lpstr>
      <vt:lpstr>Courier New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Trinh Duc Giang</cp:lastModifiedBy>
  <cp:revision>78</cp:revision>
  <dcterms:created xsi:type="dcterms:W3CDTF">2021-04-10T01:21:58Z</dcterms:created>
  <dcterms:modified xsi:type="dcterms:W3CDTF">2022-11-30T10:57:37Z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2020-07-07T00:00:00Z</vt:filetime>
  </property>
  <property fmtid="{D5CDD505-2E9C-101B-9397-08002B2CF9AE}" pid="3" name="LastSaved">
    <vt:filetime>2021-04-10T00:00:00Z</vt:filetime>
  </property>
</Properties>
</file>